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59"/>
    <p:sldId id="257" r:id="rId60"/>
    <p:sldId id="258" r:id="rId61"/>
    <p:sldId id="259" r:id="rId62"/>
    <p:sldId id="260" r:id="rId63"/>
    <p:sldId id="261" r:id="rId64"/>
    <p:sldId id="262" r:id="rId65"/>
    <p:sldId id="263" r:id="rId66"/>
    <p:sldId id="264" r:id="rId67"/>
    <p:sldId id="265" r:id="rId68"/>
    <p:sldId id="266" r:id="rId69"/>
    <p:sldId id="267" r:id="rId70"/>
    <p:sldId id="268" r:id="rId71"/>
    <p:sldId id="269" r:id="rId72"/>
    <p:sldId id="270" r:id="rId73"/>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Days" charset="1" panose="02000505050000020004"/>
      <p:regular r:id="rId10"/>
    </p:embeddedFont>
    <p:embeddedFont>
      <p:font typeface="Garet" charset="1" panose="00000000000000000000"/>
      <p:regular r:id="rId11"/>
    </p:embeddedFont>
    <p:embeddedFont>
      <p:font typeface="Garet Bold" charset="1" panose="00000000000000000000"/>
      <p:regular r:id="rId12"/>
    </p:embeddedFont>
    <p:embeddedFont>
      <p:font typeface="Mont" charset="1" panose="00000500000000000000"/>
      <p:regular r:id="rId13"/>
    </p:embeddedFont>
    <p:embeddedFont>
      <p:font typeface="Mont Bold" charset="1" panose="00000800000000000000"/>
      <p:regular r:id="rId14"/>
    </p:embeddedFont>
    <p:embeddedFont>
      <p:font typeface="Mont Italics" charset="1" panose="00000500000000000000"/>
      <p:regular r:id="rId15"/>
    </p:embeddedFont>
    <p:embeddedFont>
      <p:font typeface="Mont Bold Italics" charset="1" panose="00000800000000000000"/>
      <p:regular r:id="rId16"/>
    </p:embeddedFont>
    <p:embeddedFont>
      <p:font typeface="Mont Thin" charset="1" panose="00000200000000000000"/>
      <p:regular r:id="rId17"/>
    </p:embeddedFont>
    <p:embeddedFont>
      <p:font typeface="Mont Thin Italics" charset="1" panose="00000200000000000000"/>
      <p:regular r:id="rId18"/>
    </p:embeddedFont>
    <p:embeddedFont>
      <p:font typeface="Mont Heavy" charset="1" panose="00000A00000000000000"/>
      <p:regular r:id="rId19"/>
    </p:embeddedFont>
    <p:embeddedFont>
      <p:font typeface="Mont Heavy Italics" charset="1" panose="00000A00000000000000"/>
      <p:regular r:id="rId20"/>
    </p:embeddedFont>
    <p:embeddedFont>
      <p:font typeface="Agrandir Narrow" charset="1" panose="00000506000000000000"/>
      <p:regular r:id="rId21"/>
    </p:embeddedFont>
    <p:embeddedFont>
      <p:font typeface="Agrandir Narrow Bold" charset="1" panose="00000806000000000000"/>
      <p:regular r:id="rId22"/>
    </p:embeddedFont>
    <p:embeddedFont>
      <p:font typeface="Agrandir Narrow Italics" charset="1" panose="00000506000000000000"/>
      <p:regular r:id="rId23"/>
    </p:embeddedFont>
    <p:embeddedFont>
      <p:font typeface="Agrandir Narrow Bold Italics" charset="1" panose="00000806000000000000"/>
      <p:regular r:id="rId24"/>
    </p:embeddedFont>
    <p:embeddedFont>
      <p:font typeface="Agrandir Narrow Thin" charset="1" panose="00000206000000000000"/>
      <p:regular r:id="rId25"/>
    </p:embeddedFont>
    <p:embeddedFont>
      <p:font typeface="Agrandir Narrow Thin Italics" charset="1" panose="00000206000000000000"/>
      <p:regular r:id="rId26"/>
    </p:embeddedFont>
    <p:embeddedFont>
      <p:font typeface="Agrandir Narrow Medium" charset="1" panose="00000606000000000000"/>
      <p:regular r:id="rId27"/>
    </p:embeddedFont>
    <p:embeddedFont>
      <p:font typeface="Agrandir Narrow Medium Italics" charset="1" panose="00000606000000000000"/>
      <p:regular r:id="rId28"/>
    </p:embeddedFont>
    <p:embeddedFont>
      <p:font typeface="Agrandir Narrow Ultra-Bold" charset="1" panose="00000906000000000000"/>
      <p:regular r:id="rId29"/>
    </p:embeddedFont>
    <p:embeddedFont>
      <p:font typeface="Agrandir Narrow Ultra-Bold Italics" charset="1" panose="00000906000000000000"/>
      <p:regular r:id="rId30"/>
    </p:embeddedFont>
    <p:embeddedFont>
      <p:font typeface="Agrandir Narrow Heavy" charset="1" panose="00000A06000000000000"/>
      <p:regular r:id="rId31"/>
    </p:embeddedFont>
    <p:embeddedFont>
      <p:font typeface="Agrandir Narrow Heavy Italics" charset="1" panose="00000A06000000000000"/>
      <p:regular r:id="rId32"/>
    </p:embeddedFont>
    <p:embeddedFont>
      <p:font typeface="Canva Sans" charset="1" panose="020B0503030501040103"/>
      <p:regular r:id="rId33"/>
    </p:embeddedFont>
    <p:embeddedFont>
      <p:font typeface="Canva Sans Bold" charset="1" panose="020B0803030501040103"/>
      <p:regular r:id="rId34"/>
    </p:embeddedFont>
    <p:embeddedFont>
      <p:font typeface="Canva Sans Italics" charset="1" panose="020B0503030501040103"/>
      <p:regular r:id="rId35"/>
    </p:embeddedFont>
    <p:embeddedFont>
      <p:font typeface="Canva Sans Bold Italics" charset="1" panose="020B0803030501040103"/>
      <p:regular r:id="rId36"/>
    </p:embeddedFont>
    <p:embeddedFont>
      <p:font typeface="Canva Sans Medium" charset="1" panose="020B0603030501040103"/>
      <p:regular r:id="rId37"/>
    </p:embeddedFont>
    <p:embeddedFont>
      <p:font typeface="Canva Sans Medium Italics" charset="1" panose="020B0603030501040103"/>
      <p:regular r:id="rId38"/>
    </p:embeddedFont>
    <p:embeddedFont>
      <p:font typeface="Open Sauce" charset="1" panose="00000500000000000000"/>
      <p:regular r:id="rId39"/>
    </p:embeddedFont>
    <p:embeddedFont>
      <p:font typeface="Open Sauce Bold" charset="1" panose="00000800000000000000"/>
      <p:regular r:id="rId40"/>
    </p:embeddedFont>
    <p:embeddedFont>
      <p:font typeface="Open Sauce Italics" charset="1" panose="00000500000000000000"/>
      <p:regular r:id="rId41"/>
    </p:embeddedFont>
    <p:embeddedFont>
      <p:font typeface="Open Sauce Bold Italics" charset="1" panose="00000800000000000000"/>
      <p:regular r:id="rId42"/>
    </p:embeddedFont>
    <p:embeddedFont>
      <p:font typeface="Open Sauce Light" charset="1" panose="00000400000000000000"/>
      <p:regular r:id="rId43"/>
    </p:embeddedFont>
    <p:embeddedFont>
      <p:font typeface="Open Sauce Light Italics" charset="1" panose="00000400000000000000"/>
      <p:regular r:id="rId44"/>
    </p:embeddedFont>
    <p:embeddedFont>
      <p:font typeface="Open Sauce Medium" charset="1" panose="00000600000000000000"/>
      <p:regular r:id="rId45"/>
    </p:embeddedFont>
    <p:embeddedFont>
      <p:font typeface="Open Sauce Medium Italics" charset="1" panose="00000600000000000000"/>
      <p:regular r:id="rId46"/>
    </p:embeddedFont>
    <p:embeddedFont>
      <p:font typeface="Open Sauce Semi-Bold" charset="1" panose="00000700000000000000"/>
      <p:regular r:id="rId47"/>
    </p:embeddedFont>
    <p:embeddedFont>
      <p:font typeface="Open Sauce Semi-Bold Italics" charset="1" panose="00000700000000000000"/>
      <p:regular r:id="rId48"/>
    </p:embeddedFont>
    <p:embeddedFont>
      <p:font typeface="Open Sauce Heavy" charset="1" panose="00000A00000000000000"/>
      <p:regular r:id="rId49"/>
    </p:embeddedFont>
    <p:embeddedFont>
      <p:font typeface="Open Sauce Heavy Italics" charset="1" panose="00000A00000000000000"/>
      <p:regular r:id="rId50"/>
    </p:embeddedFont>
    <p:embeddedFont>
      <p:font typeface="Open Sans" charset="1" panose="020B0606030504020204"/>
      <p:regular r:id="rId51"/>
    </p:embeddedFont>
    <p:embeddedFont>
      <p:font typeface="Open Sans Bold" charset="1" panose="020B0806030504020204"/>
      <p:regular r:id="rId52"/>
    </p:embeddedFont>
    <p:embeddedFont>
      <p:font typeface="Open Sans Italics" charset="1" panose="020B0606030504020204"/>
      <p:regular r:id="rId53"/>
    </p:embeddedFont>
    <p:embeddedFont>
      <p:font typeface="Open Sans Bold Italics" charset="1" panose="020B0806030504020204"/>
      <p:regular r:id="rId54"/>
    </p:embeddedFont>
    <p:embeddedFont>
      <p:font typeface="Open Sans Light" charset="1" panose="020B0306030504020204"/>
      <p:regular r:id="rId55"/>
    </p:embeddedFont>
    <p:embeddedFont>
      <p:font typeface="Open Sans Light Italics" charset="1" panose="020B0306030504020204"/>
      <p:regular r:id="rId56"/>
    </p:embeddedFont>
    <p:embeddedFont>
      <p:font typeface="Open Sans Ultra-Bold" charset="1" panose="00000000000000000000"/>
      <p:regular r:id="rId57"/>
    </p:embeddedFont>
    <p:embeddedFont>
      <p:font typeface="Open Sans Ultra-Bold Italics" charset="1" panose="00000000000000000000"/>
      <p:regular r:id="rId5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46" Target="fonts/font46.fntdata" Type="http://schemas.openxmlformats.org/officeDocument/2006/relationships/font"/><Relationship Id="rId47" Target="fonts/font47.fntdata" Type="http://schemas.openxmlformats.org/officeDocument/2006/relationships/font"/><Relationship Id="rId48" Target="fonts/font48.fntdata" Type="http://schemas.openxmlformats.org/officeDocument/2006/relationships/font"/><Relationship Id="rId49" Target="fonts/font49.fntdata" Type="http://schemas.openxmlformats.org/officeDocument/2006/relationships/font"/><Relationship Id="rId5" Target="tableStyles.xml" Type="http://schemas.openxmlformats.org/officeDocument/2006/relationships/tableStyles"/><Relationship Id="rId50" Target="fonts/font50.fntdata" Type="http://schemas.openxmlformats.org/officeDocument/2006/relationships/font"/><Relationship Id="rId51" Target="fonts/font51.fntdata" Type="http://schemas.openxmlformats.org/officeDocument/2006/relationships/font"/><Relationship Id="rId52" Target="fonts/font52.fntdata" Type="http://schemas.openxmlformats.org/officeDocument/2006/relationships/font"/><Relationship Id="rId53" Target="fonts/font53.fntdata" Type="http://schemas.openxmlformats.org/officeDocument/2006/relationships/font"/><Relationship Id="rId54" Target="fonts/font54.fntdata" Type="http://schemas.openxmlformats.org/officeDocument/2006/relationships/font"/><Relationship Id="rId55" Target="fonts/font55.fntdata" Type="http://schemas.openxmlformats.org/officeDocument/2006/relationships/font"/><Relationship Id="rId56" Target="fonts/font56.fntdata" Type="http://schemas.openxmlformats.org/officeDocument/2006/relationships/font"/><Relationship Id="rId57" Target="fonts/font57.fntdata" Type="http://schemas.openxmlformats.org/officeDocument/2006/relationships/font"/><Relationship Id="rId58" Target="fonts/font58.fntdata" Type="http://schemas.openxmlformats.org/officeDocument/2006/relationships/font"/><Relationship Id="rId59" Target="slides/slide1.xml" Type="http://schemas.openxmlformats.org/officeDocument/2006/relationships/slide"/><Relationship Id="rId6" Target="fonts/font6.fntdata" Type="http://schemas.openxmlformats.org/officeDocument/2006/relationships/font"/><Relationship Id="rId60" Target="slides/slide2.xml" Type="http://schemas.openxmlformats.org/officeDocument/2006/relationships/slide"/><Relationship Id="rId61" Target="slides/slide3.xml" Type="http://schemas.openxmlformats.org/officeDocument/2006/relationships/slide"/><Relationship Id="rId62" Target="slides/slide4.xml" Type="http://schemas.openxmlformats.org/officeDocument/2006/relationships/slide"/><Relationship Id="rId63" Target="slides/slide5.xml" Type="http://schemas.openxmlformats.org/officeDocument/2006/relationships/slide"/><Relationship Id="rId64" Target="slides/slide6.xml" Type="http://schemas.openxmlformats.org/officeDocument/2006/relationships/slide"/><Relationship Id="rId65" Target="slides/slide7.xml" Type="http://schemas.openxmlformats.org/officeDocument/2006/relationships/slide"/><Relationship Id="rId66" Target="slides/slide8.xml" Type="http://schemas.openxmlformats.org/officeDocument/2006/relationships/slide"/><Relationship Id="rId67" Target="slides/slide9.xml" Type="http://schemas.openxmlformats.org/officeDocument/2006/relationships/slide"/><Relationship Id="rId68" Target="slides/slide10.xml" Type="http://schemas.openxmlformats.org/officeDocument/2006/relationships/slide"/><Relationship Id="rId69" Target="slides/slide11.xml" Type="http://schemas.openxmlformats.org/officeDocument/2006/relationships/slide"/><Relationship Id="rId7" Target="fonts/font7.fntdata" Type="http://schemas.openxmlformats.org/officeDocument/2006/relationships/font"/><Relationship Id="rId70" Target="slides/slide12.xml" Type="http://schemas.openxmlformats.org/officeDocument/2006/relationships/slide"/><Relationship Id="rId71" Target="slides/slide13.xml" Type="http://schemas.openxmlformats.org/officeDocument/2006/relationships/slide"/><Relationship Id="rId72" Target="slides/slide14.xml" Type="http://schemas.openxmlformats.org/officeDocument/2006/relationships/slide"/><Relationship Id="rId73" Target="slides/slide15.xml" Type="http://schemas.openxmlformats.org/officeDocument/2006/relationships/slide"/><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png" Type="http://schemas.openxmlformats.org/officeDocument/2006/relationships/image"/><Relationship Id="rId3" Target="../media/image32.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 Id="rId3" Target="../media/image18.png" Type="http://schemas.openxmlformats.org/officeDocument/2006/relationships/image"/><Relationship Id="rId4" Target="../media/image19.svg" Type="http://schemas.openxmlformats.org/officeDocument/2006/relationships/image"/><Relationship Id="rId5" Target="../media/image22.png" Type="http://schemas.openxmlformats.org/officeDocument/2006/relationships/image"/><Relationship Id="rId6" Target="../media/image33.png" Type="http://schemas.openxmlformats.org/officeDocument/2006/relationships/image"/><Relationship Id="rId7" Target="../media/image34.png" Type="http://schemas.openxmlformats.org/officeDocument/2006/relationships/image"/><Relationship Id="rId8" Target="../media/image35.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 Id="rId3" Target="../media/image15.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 Id="rId3" Target="../media/image36.png" Type="http://schemas.openxmlformats.org/officeDocument/2006/relationships/image"/><Relationship Id="rId4" Target="../media/image37.sv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 Id="rId3" Target="../media/image38.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10.jpeg" Type="http://schemas.openxmlformats.org/officeDocument/2006/relationships/image"/><Relationship Id="rId6" Target="../media/image11.jpeg" Type="http://schemas.openxmlformats.org/officeDocument/2006/relationships/image"/><Relationship Id="rId7" Target="../media/image12.jpeg" Type="http://schemas.openxmlformats.org/officeDocument/2006/relationships/image"/><Relationship Id="rId8" Target="../media/image13.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14.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 Id="rId3" Target="../media/image15.png" Type="http://schemas.openxmlformats.org/officeDocument/2006/relationships/image"/><Relationship Id="rId4" Target="../media/image16.png" Type="http://schemas.openxmlformats.org/officeDocument/2006/relationships/image"/><Relationship Id="rId5" Target="../media/image17.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 Id="rId3" Target="../media/image18.png" Type="http://schemas.openxmlformats.org/officeDocument/2006/relationships/image"/><Relationship Id="rId4" Target="../media/image19.svg" Type="http://schemas.openxmlformats.org/officeDocument/2006/relationships/image"/><Relationship Id="rId5" Target="../media/image20.png" Type="http://schemas.openxmlformats.org/officeDocument/2006/relationships/image"/><Relationship Id="rId6" Target="../media/image21.svg" Type="http://schemas.openxmlformats.org/officeDocument/2006/relationships/image"/><Relationship Id="rId7" Target="../media/image22.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 Id="rId3" Target="../media/image24.svg" Type="http://schemas.openxmlformats.org/officeDocument/2006/relationships/image"/><Relationship Id="rId4" Target="../media/image25.png" Type="http://schemas.openxmlformats.org/officeDocument/2006/relationships/image"/><Relationship Id="rId5" Target="../media/image26.svg" Type="http://schemas.openxmlformats.org/officeDocument/2006/relationships/image"/><Relationship Id="rId6" Target="../media/image27.png" Type="http://schemas.openxmlformats.org/officeDocument/2006/relationships/image"/><Relationship Id="rId7" Target="../media/image28.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9.png" Type="http://schemas.openxmlformats.org/officeDocument/2006/relationships/image"/><Relationship Id="rId3" Target="../media/image30.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333" r="0" b="-3333"/>
            </a:stretch>
          </a:blipFill>
        </p:spPr>
      </p:sp>
      <p:sp>
        <p:nvSpPr>
          <p:cNvPr name="Freeform 3" id="3"/>
          <p:cNvSpPr/>
          <p:nvPr/>
        </p:nvSpPr>
        <p:spPr>
          <a:xfrm flipH="false" flipV="false" rot="0">
            <a:off x="0" y="0"/>
            <a:ext cx="18288000" cy="4273013"/>
          </a:xfrm>
          <a:custGeom>
            <a:avLst/>
            <a:gdLst/>
            <a:ahLst/>
            <a:cxnLst/>
            <a:rect r="r" b="b" t="t" l="l"/>
            <a:pathLst>
              <a:path h="4273013" w="18288000">
                <a:moveTo>
                  <a:pt x="0" y="0"/>
                </a:moveTo>
                <a:lnTo>
                  <a:pt x="18288000" y="0"/>
                </a:lnTo>
                <a:lnTo>
                  <a:pt x="18288000" y="4273013"/>
                </a:lnTo>
                <a:lnTo>
                  <a:pt x="0" y="4273013"/>
                </a:lnTo>
                <a:lnTo>
                  <a:pt x="0" y="0"/>
                </a:lnTo>
                <a:close/>
              </a:path>
            </a:pathLst>
          </a:custGeom>
          <a:blipFill>
            <a:blip r:embed="rId3"/>
            <a:stretch>
              <a:fillRect l="0" t="-255586" r="0" b="0"/>
            </a:stretch>
          </a:blipFill>
        </p:spPr>
      </p:sp>
      <p:sp>
        <p:nvSpPr>
          <p:cNvPr name="Freeform 4" id="4"/>
          <p:cNvSpPr/>
          <p:nvPr/>
        </p:nvSpPr>
        <p:spPr>
          <a:xfrm flipH="false" flipV="false" rot="0">
            <a:off x="1718408" y="1028700"/>
            <a:ext cx="5920182" cy="2037529"/>
          </a:xfrm>
          <a:custGeom>
            <a:avLst/>
            <a:gdLst/>
            <a:ahLst/>
            <a:cxnLst/>
            <a:rect r="r" b="b" t="t" l="l"/>
            <a:pathLst>
              <a:path h="2037529" w="5920182">
                <a:moveTo>
                  <a:pt x="0" y="0"/>
                </a:moveTo>
                <a:lnTo>
                  <a:pt x="5920182" y="0"/>
                </a:lnTo>
                <a:lnTo>
                  <a:pt x="5920182" y="2037529"/>
                </a:lnTo>
                <a:lnTo>
                  <a:pt x="0" y="2037529"/>
                </a:lnTo>
                <a:lnTo>
                  <a:pt x="0" y="0"/>
                </a:lnTo>
                <a:close/>
              </a:path>
            </a:pathLst>
          </a:custGeom>
          <a:blipFill>
            <a:blip r:embed="rId4"/>
            <a:stretch>
              <a:fillRect l="0" t="0" r="0" b="0"/>
            </a:stretch>
          </a:blipFill>
        </p:spPr>
      </p:sp>
      <p:sp>
        <p:nvSpPr>
          <p:cNvPr name="TextBox 5" id="5"/>
          <p:cNvSpPr txBox="true"/>
          <p:nvPr/>
        </p:nvSpPr>
        <p:spPr>
          <a:xfrm rot="0">
            <a:off x="1718408" y="4967084"/>
            <a:ext cx="14851184" cy="1638300"/>
          </a:xfrm>
          <a:prstGeom prst="rect">
            <a:avLst/>
          </a:prstGeom>
        </p:spPr>
        <p:txBody>
          <a:bodyPr anchor="t" rtlCol="false" tIns="0" lIns="0" bIns="0" rIns="0">
            <a:spAutoFit/>
          </a:bodyPr>
          <a:lstStyle/>
          <a:p>
            <a:pPr algn="ctr">
              <a:lnSpc>
                <a:spcPts val="4320"/>
              </a:lnSpc>
            </a:pPr>
            <a:r>
              <a:rPr lang="en-US" sz="3600" spc="1152">
                <a:solidFill>
                  <a:srgbClr val="FFBD59"/>
                </a:solidFill>
                <a:latin typeface="Garet"/>
              </a:rPr>
              <a:t>COMPUTER VISION APPLICATION FOR REAL-TIME MULTI-MODAL PRODUCT DETECTION</a:t>
            </a:r>
          </a:p>
        </p:txBody>
      </p:sp>
      <p:sp>
        <p:nvSpPr>
          <p:cNvPr name="TextBox 6" id="6"/>
          <p:cNvSpPr txBox="true"/>
          <p:nvPr/>
        </p:nvSpPr>
        <p:spPr>
          <a:xfrm rot="0">
            <a:off x="1418415" y="2700134"/>
            <a:ext cx="15451170" cy="2276475"/>
          </a:xfrm>
          <a:prstGeom prst="rect">
            <a:avLst/>
          </a:prstGeom>
        </p:spPr>
        <p:txBody>
          <a:bodyPr anchor="t" rtlCol="false" tIns="0" lIns="0" bIns="0" rIns="0">
            <a:spAutoFit/>
          </a:bodyPr>
          <a:lstStyle/>
          <a:p>
            <a:pPr algn="ctr">
              <a:lnSpc>
                <a:spcPts val="14400"/>
              </a:lnSpc>
            </a:pPr>
            <a:r>
              <a:rPr lang="en-US" sz="12000">
                <a:solidFill>
                  <a:srgbClr val="FFFFFF"/>
                </a:solidFill>
                <a:latin typeface="Mont Heavy"/>
              </a:rPr>
              <a:t>Release 1 : Team 33</a:t>
            </a:r>
          </a:p>
        </p:txBody>
      </p:sp>
      <p:sp>
        <p:nvSpPr>
          <p:cNvPr name="TextBox 7" id="7"/>
          <p:cNvSpPr txBox="true"/>
          <p:nvPr/>
        </p:nvSpPr>
        <p:spPr>
          <a:xfrm rot="0">
            <a:off x="3184527" y="6937424"/>
            <a:ext cx="11627803" cy="1180465"/>
          </a:xfrm>
          <a:prstGeom prst="rect">
            <a:avLst/>
          </a:prstGeom>
        </p:spPr>
        <p:txBody>
          <a:bodyPr anchor="t" rtlCol="false" tIns="0" lIns="0" bIns="0" rIns="0">
            <a:spAutoFit/>
          </a:bodyPr>
          <a:lstStyle/>
          <a:p>
            <a:pPr algn="ctr">
              <a:lnSpc>
                <a:spcPts val="4759"/>
              </a:lnSpc>
            </a:pPr>
            <a:r>
              <a:rPr lang="en-US" sz="3399">
                <a:solidFill>
                  <a:srgbClr val="FFFFFF"/>
                </a:solidFill>
                <a:latin typeface="Canva Sans"/>
              </a:rPr>
              <a:t>Chetan Mahipal, Rohan Shridhar, Badarla Rohan Naidu, Aanvik Bhatnagar, Rohan Rathee</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8100000">
            <a:off x="-5281063" y="-2431920"/>
            <a:ext cx="16893429" cy="10074627"/>
          </a:xfrm>
          <a:custGeom>
            <a:avLst/>
            <a:gdLst/>
            <a:ahLst/>
            <a:cxnLst/>
            <a:rect r="r" b="b" t="t" l="l"/>
            <a:pathLst>
              <a:path h="10074627" w="16893429">
                <a:moveTo>
                  <a:pt x="0" y="0"/>
                </a:moveTo>
                <a:lnTo>
                  <a:pt x="16893430" y="0"/>
                </a:lnTo>
                <a:lnTo>
                  <a:pt x="16893430" y="10074627"/>
                </a:lnTo>
                <a:lnTo>
                  <a:pt x="0" y="1007462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566398" y="1333975"/>
            <a:ext cx="15433919" cy="7619050"/>
            <a:chOff x="0" y="0"/>
            <a:chExt cx="4064900" cy="2006663"/>
          </a:xfrm>
        </p:grpSpPr>
        <p:sp>
          <p:nvSpPr>
            <p:cNvPr name="Freeform 4" id="4"/>
            <p:cNvSpPr/>
            <p:nvPr/>
          </p:nvSpPr>
          <p:spPr>
            <a:xfrm flipH="false" flipV="false" rot="0">
              <a:off x="0" y="0"/>
              <a:ext cx="4064900" cy="2006663"/>
            </a:xfrm>
            <a:custGeom>
              <a:avLst/>
              <a:gdLst/>
              <a:ahLst/>
              <a:cxnLst/>
              <a:rect r="r" b="b" t="t" l="l"/>
              <a:pathLst>
                <a:path h="2006663" w="4064900">
                  <a:moveTo>
                    <a:pt x="0" y="0"/>
                  </a:moveTo>
                  <a:lnTo>
                    <a:pt x="4064900" y="0"/>
                  </a:lnTo>
                  <a:lnTo>
                    <a:pt x="4064900" y="2006663"/>
                  </a:lnTo>
                  <a:lnTo>
                    <a:pt x="0" y="2006663"/>
                  </a:lnTo>
                  <a:close/>
                </a:path>
              </a:pathLst>
            </a:custGeom>
            <a:solidFill>
              <a:srgbClr val="F5F5F5"/>
            </a:solidFill>
            <a:ln w="38100" cap="sq">
              <a:solidFill>
                <a:srgbClr val="202354"/>
              </a:solidFill>
              <a:prstDash val="solid"/>
              <a:miter/>
            </a:ln>
          </p:spPr>
        </p:sp>
        <p:sp>
          <p:nvSpPr>
            <p:cNvPr name="TextBox 5" id="5"/>
            <p:cNvSpPr txBox="true"/>
            <p:nvPr/>
          </p:nvSpPr>
          <p:spPr>
            <a:xfrm>
              <a:off x="0" y="-28575"/>
              <a:ext cx="4064900" cy="2035238"/>
            </a:xfrm>
            <a:prstGeom prst="rect">
              <a:avLst/>
            </a:prstGeom>
          </p:spPr>
          <p:txBody>
            <a:bodyPr anchor="ctr" rtlCol="false" tIns="50800" lIns="50800" bIns="50800" rIns="50800"/>
            <a:lstStyle/>
            <a:p>
              <a:pPr algn="ctr">
                <a:lnSpc>
                  <a:spcPts val="1869"/>
                </a:lnSpc>
              </a:pPr>
            </a:p>
          </p:txBody>
        </p:sp>
      </p:grpSp>
      <p:sp>
        <p:nvSpPr>
          <p:cNvPr name="TextBox 6" id="6"/>
          <p:cNvSpPr txBox="true"/>
          <p:nvPr/>
        </p:nvSpPr>
        <p:spPr>
          <a:xfrm rot="0">
            <a:off x="4691519" y="6522102"/>
            <a:ext cx="4873500" cy="438786"/>
          </a:xfrm>
          <a:prstGeom prst="rect">
            <a:avLst/>
          </a:prstGeom>
        </p:spPr>
        <p:txBody>
          <a:bodyPr anchor="t" rtlCol="false" tIns="0" lIns="0" bIns="0" rIns="0">
            <a:spAutoFit/>
          </a:bodyPr>
          <a:lstStyle/>
          <a:p>
            <a:pPr>
              <a:lnSpc>
                <a:spcPts val="3639"/>
              </a:lnSpc>
              <a:spcBef>
                <a:spcPct val="0"/>
              </a:spcBef>
            </a:pPr>
            <a:r>
              <a:rPr lang="en-US" sz="2599">
                <a:solidFill>
                  <a:srgbClr val="000000"/>
                </a:solidFill>
                <a:latin typeface="Open Sauce Medium"/>
              </a:rPr>
              <a:t>Items Page</a:t>
            </a:r>
          </a:p>
        </p:txBody>
      </p:sp>
      <p:sp>
        <p:nvSpPr>
          <p:cNvPr name="TextBox 7" id="7"/>
          <p:cNvSpPr txBox="true"/>
          <p:nvPr/>
        </p:nvSpPr>
        <p:spPr>
          <a:xfrm rot="0">
            <a:off x="4691519" y="4960302"/>
            <a:ext cx="4591839" cy="873760"/>
          </a:xfrm>
          <a:prstGeom prst="rect">
            <a:avLst/>
          </a:prstGeom>
        </p:spPr>
        <p:txBody>
          <a:bodyPr anchor="t" rtlCol="false" tIns="0" lIns="0" bIns="0" rIns="0">
            <a:spAutoFit/>
          </a:bodyPr>
          <a:lstStyle/>
          <a:p>
            <a:pPr>
              <a:lnSpc>
                <a:spcPts val="2239"/>
              </a:lnSpc>
              <a:spcBef>
                <a:spcPct val="0"/>
              </a:spcBef>
            </a:pPr>
            <a:r>
              <a:rPr lang="en-US" sz="1599">
                <a:solidFill>
                  <a:srgbClr val="000000"/>
                </a:solidFill>
                <a:latin typeface="Agrandir Narrow"/>
              </a:rPr>
              <a:t>This is the first page that will open when the app is run. There is a scan button which redirects the user to camera page where they can scan any object. </a:t>
            </a:r>
          </a:p>
        </p:txBody>
      </p:sp>
      <p:grpSp>
        <p:nvGrpSpPr>
          <p:cNvPr name="Group 8" id="8"/>
          <p:cNvGrpSpPr/>
          <p:nvPr/>
        </p:nvGrpSpPr>
        <p:grpSpPr>
          <a:xfrm rot="0">
            <a:off x="3417346" y="4493536"/>
            <a:ext cx="898829" cy="939201"/>
            <a:chOff x="0" y="0"/>
            <a:chExt cx="1198439" cy="1252268"/>
          </a:xfrm>
        </p:grpSpPr>
        <p:grpSp>
          <p:nvGrpSpPr>
            <p:cNvPr name="Group 9" id="9"/>
            <p:cNvGrpSpPr/>
            <p:nvPr/>
          </p:nvGrpSpPr>
          <p:grpSpPr>
            <a:xfrm rot="0">
              <a:off x="0" y="0"/>
              <a:ext cx="1198439" cy="1252268"/>
              <a:chOff x="0" y="0"/>
              <a:chExt cx="354711" cy="370643"/>
            </a:xfrm>
          </p:grpSpPr>
          <p:sp>
            <p:nvSpPr>
              <p:cNvPr name="Freeform 10" id="10"/>
              <p:cNvSpPr/>
              <p:nvPr/>
            </p:nvSpPr>
            <p:spPr>
              <a:xfrm flipH="false" flipV="false" rot="0">
                <a:off x="0" y="0"/>
                <a:ext cx="354711" cy="370643"/>
              </a:xfrm>
              <a:custGeom>
                <a:avLst/>
                <a:gdLst/>
                <a:ahLst/>
                <a:cxnLst/>
                <a:rect r="r" b="b" t="t" l="l"/>
                <a:pathLst>
                  <a:path h="370643" w="354711">
                    <a:moveTo>
                      <a:pt x="0" y="0"/>
                    </a:moveTo>
                    <a:lnTo>
                      <a:pt x="354711" y="0"/>
                    </a:lnTo>
                    <a:lnTo>
                      <a:pt x="354711" y="370643"/>
                    </a:lnTo>
                    <a:lnTo>
                      <a:pt x="0" y="370643"/>
                    </a:lnTo>
                    <a:close/>
                  </a:path>
                </a:pathLst>
              </a:custGeom>
              <a:gradFill rotWithShape="true">
                <a:gsLst>
                  <a:gs pos="0">
                    <a:srgbClr val="B34593">
                      <a:alpha val="100000"/>
                    </a:srgbClr>
                  </a:gs>
                  <a:gs pos="100000">
                    <a:srgbClr val="151F52">
                      <a:alpha val="100000"/>
                    </a:srgbClr>
                  </a:gs>
                </a:gsLst>
                <a:lin ang="5400000"/>
              </a:gradFill>
            </p:spPr>
          </p:sp>
          <p:sp>
            <p:nvSpPr>
              <p:cNvPr name="TextBox 11" id="11"/>
              <p:cNvSpPr txBox="true"/>
              <p:nvPr/>
            </p:nvSpPr>
            <p:spPr>
              <a:xfrm>
                <a:off x="0" y="-38100"/>
                <a:ext cx="354711" cy="408743"/>
              </a:xfrm>
              <a:prstGeom prst="rect">
                <a:avLst/>
              </a:prstGeom>
            </p:spPr>
            <p:txBody>
              <a:bodyPr anchor="ctr" rtlCol="false" tIns="50800" lIns="50800" bIns="50800" rIns="50800"/>
              <a:lstStyle/>
              <a:p>
                <a:pPr algn="ctr">
                  <a:lnSpc>
                    <a:spcPts val="2659"/>
                  </a:lnSpc>
                </a:pPr>
              </a:p>
            </p:txBody>
          </p:sp>
        </p:grpSp>
        <p:sp>
          <p:nvSpPr>
            <p:cNvPr name="TextBox 12" id="12"/>
            <p:cNvSpPr txBox="true"/>
            <p:nvPr/>
          </p:nvSpPr>
          <p:spPr>
            <a:xfrm rot="0">
              <a:off x="0" y="82960"/>
              <a:ext cx="1198439" cy="1000622"/>
            </a:xfrm>
            <a:prstGeom prst="rect">
              <a:avLst/>
            </a:prstGeom>
          </p:spPr>
          <p:txBody>
            <a:bodyPr anchor="t" rtlCol="false" tIns="0" lIns="0" bIns="0" rIns="0">
              <a:spAutoFit/>
            </a:bodyPr>
            <a:lstStyle/>
            <a:p>
              <a:pPr algn="ctr">
                <a:lnSpc>
                  <a:spcPts val="6369"/>
                </a:lnSpc>
                <a:spcBef>
                  <a:spcPct val="0"/>
                </a:spcBef>
              </a:pPr>
              <a:r>
                <a:rPr lang="en-US" sz="4549">
                  <a:solidFill>
                    <a:srgbClr val="FFFFFF"/>
                  </a:solidFill>
                  <a:latin typeface="Open Sauce Medium"/>
                </a:rPr>
                <a:t>01</a:t>
              </a:r>
            </a:p>
          </p:txBody>
        </p:sp>
      </p:grpSp>
      <p:sp>
        <p:nvSpPr>
          <p:cNvPr name="TextBox 13" id="13"/>
          <p:cNvSpPr txBox="true"/>
          <p:nvPr/>
        </p:nvSpPr>
        <p:spPr>
          <a:xfrm rot="0">
            <a:off x="4691519" y="4509458"/>
            <a:ext cx="3736180" cy="438786"/>
          </a:xfrm>
          <a:prstGeom prst="rect">
            <a:avLst/>
          </a:prstGeom>
        </p:spPr>
        <p:txBody>
          <a:bodyPr anchor="t" rtlCol="false" tIns="0" lIns="0" bIns="0" rIns="0">
            <a:spAutoFit/>
          </a:bodyPr>
          <a:lstStyle/>
          <a:p>
            <a:pPr>
              <a:lnSpc>
                <a:spcPts val="3639"/>
              </a:lnSpc>
              <a:spcBef>
                <a:spcPct val="0"/>
              </a:spcBef>
            </a:pPr>
            <a:r>
              <a:rPr lang="en-US" sz="2599">
                <a:solidFill>
                  <a:srgbClr val="000000"/>
                </a:solidFill>
                <a:latin typeface="Open Sauce Medium"/>
              </a:rPr>
              <a:t>Home Page</a:t>
            </a:r>
          </a:p>
        </p:txBody>
      </p:sp>
      <p:sp>
        <p:nvSpPr>
          <p:cNvPr name="TextBox 14" id="14"/>
          <p:cNvSpPr txBox="true"/>
          <p:nvPr/>
        </p:nvSpPr>
        <p:spPr>
          <a:xfrm rot="0">
            <a:off x="4691519" y="6972947"/>
            <a:ext cx="3736180" cy="1149985"/>
          </a:xfrm>
          <a:prstGeom prst="rect">
            <a:avLst/>
          </a:prstGeom>
        </p:spPr>
        <p:txBody>
          <a:bodyPr anchor="t" rtlCol="false" tIns="0" lIns="0" bIns="0" rIns="0">
            <a:spAutoFit/>
          </a:bodyPr>
          <a:lstStyle/>
          <a:p>
            <a:pPr>
              <a:lnSpc>
                <a:spcPts val="2239"/>
              </a:lnSpc>
              <a:spcBef>
                <a:spcPct val="0"/>
              </a:spcBef>
            </a:pPr>
            <a:r>
              <a:rPr lang="en-US" sz="1599">
                <a:solidFill>
                  <a:srgbClr val="000000"/>
                </a:solidFill>
                <a:latin typeface="Agrandir Narrow"/>
              </a:rPr>
              <a:t>After the image/video is sent to scan from Camera Page, then the detected items are displayed in a table, where quantity can be modified, and image can be viewed. </a:t>
            </a:r>
          </a:p>
        </p:txBody>
      </p:sp>
      <p:sp>
        <p:nvSpPr>
          <p:cNvPr name="TextBox 15" id="15"/>
          <p:cNvSpPr txBox="true"/>
          <p:nvPr/>
        </p:nvSpPr>
        <p:spPr>
          <a:xfrm rot="0">
            <a:off x="10791591" y="4960302"/>
            <a:ext cx="3817417" cy="873760"/>
          </a:xfrm>
          <a:prstGeom prst="rect">
            <a:avLst/>
          </a:prstGeom>
        </p:spPr>
        <p:txBody>
          <a:bodyPr anchor="t" rtlCol="false" tIns="0" lIns="0" bIns="0" rIns="0">
            <a:spAutoFit/>
          </a:bodyPr>
          <a:lstStyle/>
          <a:p>
            <a:pPr>
              <a:lnSpc>
                <a:spcPts val="2239"/>
              </a:lnSpc>
              <a:spcBef>
                <a:spcPct val="0"/>
              </a:spcBef>
            </a:pPr>
            <a:r>
              <a:rPr lang="en-US" sz="1599">
                <a:solidFill>
                  <a:srgbClr val="000000"/>
                </a:solidFill>
                <a:latin typeface="Agrandir Narrow"/>
              </a:rPr>
              <a:t>Here the user has three options: clicking a picture, taking a video, or uploading image/video from gallery. </a:t>
            </a:r>
          </a:p>
        </p:txBody>
      </p:sp>
      <p:sp>
        <p:nvSpPr>
          <p:cNvPr name="TextBox 16" id="16"/>
          <p:cNvSpPr txBox="true"/>
          <p:nvPr/>
        </p:nvSpPr>
        <p:spPr>
          <a:xfrm rot="0">
            <a:off x="10791591" y="4509458"/>
            <a:ext cx="4074611" cy="438786"/>
          </a:xfrm>
          <a:prstGeom prst="rect">
            <a:avLst/>
          </a:prstGeom>
        </p:spPr>
        <p:txBody>
          <a:bodyPr anchor="t" rtlCol="false" tIns="0" lIns="0" bIns="0" rIns="0">
            <a:spAutoFit/>
          </a:bodyPr>
          <a:lstStyle/>
          <a:p>
            <a:pPr>
              <a:lnSpc>
                <a:spcPts val="3639"/>
              </a:lnSpc>
              <a:spcBef>
                <a:spcPct val="0"/>
              </a:spcBef>
            </a:pPr>
            <a:r>
              <a:rPr lang="en-US" sz="2599">
                <a:solidFill>
                  <a:srgbClr val="000000"/>
                </a:solidFill>
                <a:latin typeface="Open Sauce Medium"/>
              </a:rPr>
              <a:t>Camera Page</a:t>
            </a:r>
          </a:p>
        </p:txBody>
      </p:sp>
      <p:sp>
        <p:nvSpPr>
          <p:cNvPr name="TextBox 17" id="17"/>
          <p:cNvSpPr txBox="true"/>
          <p:nvPr/>
        </p:nvSpPr>
        <p:spPr>
          <a:xfrm rot="0">
            <a:off x="10791591" y="6972947"/>
            <a:ext cx="3654943" cy="1149985"/>
          </a:xfrm>
          <a:prstGeom prst="rect">
            <a:avLst/>
          </a:prstGeom>
        </p:spPr>
        <p:txBody>
          <a:bodyPr anchor="t" rtlCol="false" tIns="0" lIns="0" bIns="0" rIns="0">
            <a:spAutoFit/>
          </a:bodyPr>
          <a:lstStyle/>
          <a:p>
            <a:pPr>
              <a:lnSpc>
                <a:spcPts val="2239"/>
              </a:lnSpc>
              <a:spcBef>
                <a:spcPct val="0"/>
              </a:spcBef>
            </a:pPr>
            <a:r>
              <a:rPr lang="en-US" sz="1599">
                <a:solidFill>
                  <a:srgbClr val="000000"/>
                </a:solidFill>
                <a:latin typeface="Agrandir Narrow"/>
              </a:rPr>
              <a:t>On the items page, if the user wants to see the frames that have been detected from CV Algorithm, then by clicking on image, they can see all the frames. </a:t>
            </a:r>
          </a:p>
        </p:txBody>
      </p:sp>
      <p:sp>
        <p:nvSpPr>
          <p:cNvPr name="TextBox 18" id="18"/>
          <p:cNvSpPr txBox="true"/>
          <p:nvPr/>
        </p:nvSpPr>
        <p:spPr>
          <a:xfrm rot="0">
            <a:off x="10791591" y="6522102"/>
            <a:ext cx="5592507" cy="438786"/>
          </a:xfrm>
          <a:prstGeom prst="rect">
            <a:avLst/>
          </a:prstGeom>
        </p:spPr>
        <p:txBody>
          <a:bodyPr anchor="t" rtlCol="false" tIns="0" lIns="0" bIns="0" rIns="0">
            <a:spAutoFit/>
          </a:bodyPr>
          <a:lstStyle/>
          <a:p>
            <a:pPr>
              <a:lnSpc>
                <a:spcPts val="3639"/>
              </a:lnSpc>
              <a:spcBef>
                <a:spcPct val="0"/>
              </a:spcBef>
            </a:pPr>
            <a:r>
              <a:rPr lang="en-US" sz="2599">
                <a:solidFill>
                  <a:srgbClr val="000000"/>
                </a:solidFill>
                <a:latin typeface="Open Sauce Medium"/>
              </a:rPr>
              <a:t>Detected Image Frames</a:t>
            </a:r>
          </a:p>
        </p:txBody>
      </p:sp>
      <p:sp>
        <p:nvSpPr>
          <p:cNvPr name="TextBox 19" id="19"/>
          <p:cNvSpPr txBox="true"/>
          <p:nvPr/>
        </p:nvSpPr>
        <p:spPr>
          <a:xfrm rot="0">
            <a:off x="3423303" y="3011793"/>
            <a:ext cx="11442900" cy="1009650"/>
          </a:xfrm>
          <a:prstGeom prst="rect">
            <a:avLst/>
          </a:prstGeom>
        </p:spPr>
        <p:txBody>
          <a:bodyPr anchor="t" rtlCol="false" tIns="0" lIns="0" bIns="0" rIns="0">
            <a:spAutoFit/>
          </a:bodyPr>
          <a:lstStyle/>
          <a:p>
            <a:pPr algn="ctr">
              <a:lnSpc>
                <a:spcPts val="7920"/>
              </a:lnSpc>
            </a:pPr>
            <a:r>
              <a:rPr lang="en-US" sz="6600">
                <a:solidFill>
                  <a:srgbClr val="000000"/>
                </a:solidFill>
                <a:latin typeface="Open Sauce Medium"/>
              </a:rPr>
              <a:t>FEATURES</a:t>
            </a:r>
          </a:p>
        </p:txBody>
      </p:sp>
      <p:grpSp>
        <p:nvGrpSpPr>
          <p:cNvPr name="Group 20" id="20"/>
          <p:cNvGrpSpPr/>
          <p:nvPr/>
        </p:nvGrpSpPr>
        <p:grpSpPr>
          <a:xfrm rot="0">
            <a:off x="9565018" y="4478643"/>
            <a:ext cx="898829" cy="939201"/>
            <a:chOff x="0" y="0"/>
            <a:chExt cx="1198439" cy="1252268"/>
          </a:xfrm>
        </p:grpSpPr>
        <p:grpSp>
          <p:nvGrpSpPr>
            <p:cNvPr name="Group 21" id="21"/>
            <p:cNvGrpSpPr/>
            <p:nvPr/>
          </p:nvGrpSpPr>
          <p:grpSpPr>
            <a:xfrm rot="0">
              <a:off x="0" y="0"/>
              <a:ext cx="1198439" cy="1252268"/>
              <a:chOff x="0" y="0"/>
              <a:chExt cx="354711" cy="370643"/>
            </a:xfrm>
          </p:grpSpPr>
          <p:sp>
            <p:nvSpPr>
              <p:cNvPr name="Freeform 22" id="22"/>
              <p:cNvSpPr/>
              <p:nvPr/>
            </p:nvSpPr>
            <p:spPr>
              <a:xfrm flipH="false" flipV="false" rot="0">
                <a:off x="0" y="0"/>
                <a:ext cx="354711" cy="370643"/>
              </a:xfrm>
              <a:custGeom>
                <a:avLst/>
                <a:gdLst/>
                <a:ahLst/>
                <a:cxnLst/>
                <a:rect r="r" b="b" t="t" l="l"/>
                <a:pathLst>
                  <a:path h="370643" w="354711">
                    <a:moveTo>
                      <a:pt x="0" y="0"/>
                    </a:moveTo>
                    <a:lnTo>
                      <a:pt x="354711" y="0"/>
                    </a:lnTo>
                    <a:lnTo>
                      <a:pt x="354711" y="370643"/>
                    </a:lnTo>
                    <a:lnTo>
                      <a:pt x="0" y="370643"/>
                    </a:lnTo>
                    <a:close/>
                  </a:path>
                </a:pathLst>
              </a:custGeom>
              <a:gradFill rotWithShape="true">
                <a:gsLst>
                  <a:gs pos="0">
                    <a:srgbClr val="B34593">
                      <a:alpha val="100000"/>
                    </a:srgbClr>
                  </a:gs>
                  <a:gs pos="100000">
                    <a:srgbClr val="151F52">
                      <a:alpha val="100000"/>
                    </a:srgbClr>
                  </a:gs>
                </a:gsLst>
                <a:lin ang="5400000"/>
              </a:gradFill>
            </p:spPr>
          </p:sp>
          <p:sp>
            <p:nvSpPr>
              <p:cNvPr name="TextBox 23" id="23"/>
              <p:cNvSpPr txBox="true"/>
              <p:nvPr/>
            </p:nvSpPr>
            <p:spPr>
              <a:xfrm>
                <a:off x="0" y="-38100"/>
                <a:ext cx="354711" cy="408743"/>
              </a:xfrm>
              <a:prstGeom prst="rect">
                <a:avLst/>
              </a:prstGeom>
            </p:spPr>
            <p:txBody>
              <a:bodyPr anchor="ctr" rtlCol="false" tIns="50800" lIns="50800" bIns="50800" rIns="50800"/>
              <a:lstStyle/>
              <a:p>
                <a:pPr algn="ctr">
                  <a:lnSpc>
                    <a:spcPts val="2659"/>
                  </a:lnSpc>
                </a:pPr>
              </a:p>
            </p:txBody>
          </p:sp>
        </p:grpSp>
        <p:sp>
          <p:nvSpPr>
            <p:cNvPr name="TextBox 24" id="24"/>
            <p:cNvSpPr txBox="true"/>
            <p:nvPr/>
          </p:nvSpPr>
          <p:spPr>
            <a:xfrm rot="0">
              <a:off x="0" y="82960"/>
              <a:ext cx="1198439" cy="1000622"/>
            </a:xfrm>
            <a:prstGeom prst="rect">
              <a:avLst/>
            </a:prstGeom>
          </p:spPr>
          <p:txBody>
            <a:bodyPr anchor="t" rtlCol="false" tIns="0" lIns="0" bIns="0" rIns="0">
              <a:spAutoFit/>
            </a:bodyPr>
            <a:lstStyle/>
            <a:p>
              <a:pPr algn="ctr">
                <a:lnSpc>
                  <a:spcPts val="6369"/>
                </a:lnSpc>
                <a:spcBef>
                  <a:spcPct val="0"/>
                </a:spcBef>
              </a:pPr>
              <a:r>
                <a:rPr lang="en-US" sz="4549">
                  <a:solidFill>
                    <a:srgbClr val="FFFFFF"/>
                  </a:solidFill>
                  <a:latin typeface="Open Sauce Medium"/>
                </a:rPr>
                <a:t>02</a:t>
              </a:r>
            </a:p>
          </p:txBody>
        </p:sp>
      </p:grpSp>
      <p:grpSp>
        <p:nvGrpSpPr>
          <p:cNvPr name="Group 25" id="25"/>
          <p:cNvGrpSpPr/>
          <p:nvPr/>
        </p:nvGrpSpPr>
        <p:grpSpPr>
          <a:xfrm rot="0">
            <a:off x="3417346" y="6491288"/>
            <a:ext cx="898829" cy="939201"/>
            <a:chOff x="0" y="0"/>
            <a:chExt cx="1198439" cy="1252268"/>
          </a:xfrm>
        </p:grpSpPr>
        <p:grpSp>
          <p:nvGrpSpPr>
            <p:cNvPr name="Group 26" id="26"/>
            <p:cNvGrpSpPr/>
            <p:nvPr/>
          </p:nvGrpSpPr>
          <p:grpSpPr>
            <a:xfrm rot="0">
              <a:off x="0" y="0"/>
              <a:ext cx="1198439" cy="1252268"/>
              <a:chOff x="0" y="0"/>
              <a:chExt cx="354711" cy="370643"/>
            </a:xfrm>
          </p:grpSpPr>
          <p:sp>
            <p:nvSpPr>
              <p:cNvPr name="Freeform 27" id="27"/>
              <p:cNvSpPr/>
              <p:nvPr/>
            </p:nvSpPr>
            <p:spPr>
              <a:xfrm flipH="false" flipV="false" rot="0">
                <a:off x="0" y="0"/>
                <a:ext cx="354711" cy="370643"/>
              </a:xfrm>
              <a:custGeom>
                <a:avLst/>
                <a:gdLst/>
                <a:ahLst/>
                <a:cxnLst/>
                <a:rect r="r" b="b" t="t" l="l"/>
                <a:pathLst>
                  <a:path h="370643" w="354711">
                    <a:moveTo>
                      <a:pt x="0" y="0"/>
                    </a:moveTo>
                    <a:lnTo>
                      <a:pt x="354711" y="0"/>
                    </a:lnTo>
                    <a:lnTo>
                      <a:pt x="354711" y="370643"/>
                    </a:lnTo>
                    <a:lnTo>
                      <a:pt x="0" y="370643"/>
                    </a:lnTo>
                    <a:close/>
                  </a:path>
                </a:pathLst>
              </a:custGeom>
              <a:gradFill rotWithShape="true">
                <a:gsLst>
                  <a:gs pos="0">
                    <a:srgbClr val="B34593">
                      <a:alpha val="100000"/>
                    </a:srgbClr>
                  </a:gs>
                  <a:gs pos="100000">
                    <a:srgbClr val="151F52">
                      <a:alpha val="100000"/>
                    </a:srgbClr>
                  </a:gs>
                </a:gsLst>
                <a:lin ang="5400000"/>
              </a:gradFill>
            </p:spPr>
          </p:sp>
          <p:sp>
            <p:nvSpPr>
              <p:cNvPr name="TextBox 28" id="28"/>
              <p:cNvSpPr txBox="true"/>
              <p:nvPr/>
            </p:nvSpPr>
            <p:spPr>
              <a:xfrm>
                <a:off x="0" y="-38100"/>
                <a:ext cx="354711" cy="408743"/>
              </a:xfrm>
              <a:prstGeom prst="rect">
                <a:avLst/>
              </a:prstGeom>
            </p:spPr>
            <p:txBody>
              <a:bodyPr anchor="ctr" rtlCol="false" tIns="50800" lIns="50800" bIns="50800" rIns="50800"/>
              <a:lstStyle/>
              <a:p>
                <a:pPr algn="ctr">
                  <a:lnSpc>
                    <a:spcPts val="2659"/>
                  </a:lnSpc>
                </a:pPr>
              </a:p>
            </p:txBody>
          </p:sp>
        </p:grpSp>
        <p:sp>
          <p:nvSpPr>
            <p:cNvPr name="TextBox 29" id="29"/>
            <p:cNvSpPr txBox="true"/>
            <p:nvPr/>
          </p:nvSpPr>
          <p:spPr>
            <a:xfrm rot="0">
              <a:off x="0" y="82960"/>
              <a:ext cx="1198439" cy="1000622"/>
            </a:xfrm>
            <a:prstGeom prst="rect">
              <a:avLst/>
            </a:prstGeom>
          </p:spPr>
          <p:txBody>
            <a:bodyPr anchor="t" rtlCol="false" tIns="0" lIns="0" bIns="0" rIns="0">
              <a:spAutoFit/>
            </a:bodyPr>
            <a:lstStyle/>
            <a:p>
              <a:pPr algn="ctr">
                <a:lnSpc>
                  <a:spcPts val="6369"/>
                </a:lnSpc>
                <a:spcBef>
                  <a:spcPct val="0"/>
                </a:spcBef>
              </a:pPr>
              <a:r>
                <a:rPr lang="en-US" sz="4549">
                  <a:solidFill>
                    <a:srgbClr val="FFFFFF"/>
                  </a:solidFill>
                  <a:latin typeface="Open Sauce Medium"/>
                </a:rPr>
                <a:t>03</a:t>
              </a:r>
            </a:p>
          </p:txBody>
        </p:sp>
      </p:grpSp>
      <p:grpSp>
        <p:nvGrpSpPr>
          <p:cNvPr name="Group 30" id="30"/>
          <p:cNvGrpSpPr/>
          <p:nvPr/>
        </p:nvGrpSpPr>
        <p:grpSpPr>
          <a:xfrm rot="0">
            <a:off x="9565018" y="6491288"/>
            <a:ext cx="898829" cy="939201"/>
            <a:chOff x="0" y="0"/>
            <a:chExt cx="1198439" cy="1252268"/>
          </a:xfrm>
        </p:grpSpPr>
        <p:grpSp>
          <p:nvGrpSpPr>
            <p:cNvPr name="Group 31" id="31"/>
            <p:cNvGrpSpPr/>
            <p:nvPr/>
          </p:nvGrpSpPr>
          <p:grpSpPr>
            <a:xfrm rot="0">
              <a:off x="0" y="0"/>
              <a:ext cx="1198439" cy="1252268"/>
              <a:chOff x="0" y="0"/>
              <a:chExt cx="354711" cy="370643"/>
            </a:xfrm>
          </p:grpSpPr>
          <p:sp>
            <p:nvSpPr>
              <p:cNvPr name="Freeform 32" id="32"/>
              <p:cNvSpPr/>
              <p:nvPr/>
            </p:nvSpPr>
            <p:spPr>
              <a:xfrm flipH="false" flipV="false" rot="0">
                <a:off x="0" y="0"/>
                <a:ext cx="354711" cy="370643"/>
              </a:xfrm>
              <a:custGeom>
                <a:avLst/>
                <a:gdLst/>
                <a:ahLst/>
                <a:cxnLst/>
                <a:rect r="r" b="b" t="t" l="l"/>
                <a:pathLst>
                  <a:path h="370643" w="354711">
                    <a:moveTo>
                      <a:pt x="0" y="0"/>
                    </a:moveTo>
                    <a:lnTo>
                      <a:pt x="354711" y="0"/>
                    </a:lnTo>
                    <a:lnTo>
                      <a:pt x="354711" y="370643"/>
                    </a:lnTo>
                    <a:lnTo>
                      <a:pt x="0" y="370643"/>
                    </a:lnTo>
                    <a:close/>
                  </a:path>
                </a:pathLst>
              </a:custGeom>
              <a:gradFill rotWithShape="true">
                <a:gsLst>
                  <a:gs pos="0">
                    <a:srgbClr val="B34593">
                      <a:alpha val="100000"/>
                    </a:srgbClr>
                  </a:gs>
                  <a:gs pos="100000">
                    <a:srgbClr val="151F52">
                      <a:alpha val="100000"/>
                    </a:srgbClr>
                  </a:gs>
                </a:gsLst>
                <a:lin ang="5400000"/>
              </a:gradFill>
            </p:spPr>
          </p:sp>
          <p:sp>
            <p:nvSpPr>
              <p:cNvPr name="TextBox 33" id="33"/>
              <p:cNvSpPr txBox="true"/>
              <p:nvPr/>
            </p:nvSpPr>
            <p:spPr>
              <a:xfrm>
                <a:off x="0" y="-38100"/>
                <a:ext cx="354711" cy="408743"/>
              </a:xfrm>
              <a:prstGeom prst="rect">
                <a:avLst/>
              </a:prstGeom>
            </p:spPr>
            <p:txBody>
              <a:bodyPr anchor="ctr" rtlCol="false" tIns="50800" lIns="50800" bIns="50800" rIns="50800"/>
              <a:lstStyle/>
              <a:p>
                <a:pPr algn="ctr">
                  <a:lnSpc>
                    <a:spcPts val="2659"/>
                  </a:lnSpc>
                </a:pPr>
              </a:p>
            </p:txBody>
          </p:sp>
        </p:grpSp>
        <p:sp>
          <p:nvSpPr>
            <p:cNvPr name="TextBox 34" id="34"/>
            <p:cNvSpPr txBox="true"/>
            <p:nvPr/>
          </p:nvSpPr>
          <p:spPr>
            <a:xfrm rot="0">
              <a:off x="0" y="82960"/>
              <a:ext cx="1198439" cy="1000622"/>
            </a:xfrm>
            <a:prstGeom prst="rect">
              <a:avLst/>
            </a:prstGeom>
          </p:spPr>
          <p:txBody>
            <a:bodyPr anchor="t" rtlCol="false" tIns="0" lIns="0" bIns="0" rIns="0">
              <a:spAutoFit/>
            </a:bodyPr>
            <a:lstStyle/>
            <a:p>
              <a:pPr algn="ctr">
                <a:lnSpc>
                  <a:spcPts val="6369"/>
                </a:lnSpc>
                <a:spcBef>
                  <a:spcPct val="0"/>
                </a:spcBef>
              </a:pPr>
              <a:r>
                <a:rPr lang="en-US" sz="4549">
                  <a:solidFill>
                    <a:srgbClr val="FFFFFF"/>
                  </a:solidFill>
                  <a:latin typeface="Open Sauce Medium"/>
                </a:rPr>
                <a:t>04</a:t>
              </a:r>
            </a:p>
          </p:txBody>
        </p:sp>
      </p:grpSp>
      <p:sp>
        <p:nvSpPr>
          <p:cNvPr name="TextBox 35" id="35"/>
          <p:cNvSpPr txBox="true"/>
          <p:nvPr/>
        </p:nvSpPr>
        <p:spPr>
          <a:xfrm rot="0">
            <a:off x="5738454" y="2246618"/>
            <a:ext cx="7089807" cy="774700"/>
          </a:xfrm>
          <a:prstGeom prst="rect">
            <a:avLst/>
          </a:prstGeom>
        </p:spPr>
        <p:txBody>
          <a:bodyPr anchor="t" rtlCol="false" tIns="0" lIns="0" bIns="0" rIns="0">
            <a:spAutoFit/>
          </a:bodyPr>
          <a:lstStyle/>
          <a:p>
            <a:pPr algn="ctr">
              <a:lnSpc>
                <a:spcPts val="6049"/>
              </a:lnSpc>
            </a:pPr>
            <a:r>
              <a:rPr lang="en-US" sz="5499" spc="175">
                <a:solidFill>
                  <a:srgbClr val="000000"/>
                </a:solidFill>
                <a:latin typeface="Days"/>
              </a:rPr>
              <a:t>Product</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6250" t="0" r="-6250" b="0"/>
            </a:stretch>
          </a:blipFill>
        </p:spPr>
      </p:sp>
      <p:sp>
        <p:nvSpPr>
          <p:cNvPr name="Freeform 3" id="3"/>
          <p:cNvSpPr/>
          <p:nvPr/>
        </p:nvSpPr>
        <p:spPr>
          <a:xfrm flipH="false" flipV="false" rot="0">
            <a:off x="11065934" y="4971086"/>
            <a:ext cx="8678682" cy="5988371"/>
          </a:xfrm>
          <a:custGeom>
            <a:avLst/>
            <a:gdLst/>
            <a:ahLst/>
            <a:cxnLst/>
            <a:rect r="r" b="b" t="t" l="l"/>
            <a:pathLst>
              <a:path h="5988371" w="8678682">
                <a:moveTo>
                  <a:pt x="0" y="0"/>
                </a:moveTo>
                <a:lnTo>
                  <a:pt x="8678682" y="0"/>
                </a:lnTo>
                <a:lnTo>
                  <a:pt x="8678682" y="5988371"/>
                </a:lnTo>
                <a:lnTo>
                  <a:pt x="0" y="5988371"/>
                </a:lnTo>
                <a:lnTo>
                  <a:pt x="0" y="0"/>
                </a:lnTo>
                <a:close/>
              </a:path>
            </a:pathLst>
          </a:custGeom>
          <a:blipFill>
            <a:blip r:embed="rId3">
              <a:alphaModFix amt="50000"/>
              <a:extLst>
                <a:ext uri="{96DAC541-7B7A-43D3-8B79-37D633B846F1}">
                  <asvg:svgBlip xmlns:asvg="http://schemas.microsoft.com/office/drawing/2016/SVG/main" r:embed="rId4"/>
                </a:ext>
              </a:extLst>
            </a:blip>
            <a:stretch>
              <a:fillRect l="0" t="0" r="0" b="0"/>
            </a:stretch>
          </a:blipFill>
        </p:spPr>
      </p:sp>
      <p:grpSp>
        <p:nvGrpSpPr>
          <p:cNvPr name="Group 4" id="4"/>
          <p:cNvGrpSpPr>
            <a:grpSpLocks noChangeAspect="true"/>
          </p:cNvGrpSpPr>
          <p:nvPr/>
        </p:nvGrpSpPr>
        <p:grpSpPr>
          <a:xfrm rot="0">
            <a:off x="1028700" y="2661909"/>
            <a:ext cx="3129138" cy="6191538"/>
            <a:chOff x="0" y="0"/>
            <a:chExt cx="2620010" cy="5184140"/>
          </a:xfrm>
        </p:grpSpPr>
        <p:sp>
          <p:nvSpPr>
            <p:cNvPr name="Freeform 5" id="5"/>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6" id="6"/>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5"/>
              <a:stretch>
                <a:fillRect l="-222" t="0" r="-222" b="0"/>
              </a:stretch>
            </a:blipFill>
          </p:spPr>
        </p:sp>
        <p:sp>
          <p:nvSpPr>
            <p:cNvPr name="Freeform 7" id="7"/>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p:spPr>
        </p:sp>
        <p:sp>
          <p:nvSpPr>
            <p:cNvPr name="Freeform 8" id="8"/>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55555"/>
            </a:solidFill>
          </p:spPr>
        </p:sp>
        <p:sp>
          <p:nvSpPr>
            <p:cNvPr name="Freeform 9" id="9"/>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sp>
        <p:sp>
          <p:nvSpPr>
            <p:cNvPr name="Freeform 10" id="10"/>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sp>
        <p:sp>
          <p:nvSpPr>
            <p:cNvPr name="Freeform 11" id="11"/>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sp>
        <p:sp>
          <p:nvSpPr>
            <p:cNvPr name="Freeform 12" id="12"/>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sp>
        <p:sp>
          <p:nvSpPr>
            <p:cNvPr name="Freeform 13" id="13"/>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sp>
      </p:grpSp>
      <p:grpSp>
        <p:nvGrpSpPr>
          <p:cNvPr name="Group 14" id="14"/>
          <p:cNvGrpSpPr>
            <a:grpSpLocks noChangeAspect="true"/>
          </p:cNvGrpSpPr>
          <p:nvPr/>
        </p:nvGrpSpPr>
        <p:grpSpPr>
          <a:xfrm rot="0">
            <a:off x="5126256" y="1028700"/>
            <a:ext cx="3129138" cy="6191538"/>
            <a:chOff x="0" y="0"/>
            <a:chExt cx="2620010" cy="5184140"/>
          </a:xfrm>
        </p:grpSpPr>
        <p:sp>
          <p:nvSpPr>
            <p:cNvPr name="Freeform 15" id="15"/>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16" id="16"/>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6"/>
              <a:stretch>
                <a:fillRect l="-3453" t="0" r="-3453" b="0"/>
              </a:stretch>
            </a:blipFill>
          </p:spPr>
        </p:sp>
        <p:sp>
          <p:nvSpPr>
            <p:cNvPr name="Freeform 17" id="17"/>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p:spPr>
        </p:sp>
        <p:sp>
          <p:nvSpPr>
            <p:cNvPr name="Freeform 18" id="18"/>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55555"/>
            </a:solidFill>
          </p:spPr>
        </p:sp>
        <p:sp>
          <p:nvSpPr>
            <p:cNvPr name="Freeform 19" id="19"/>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sp>
        <p:sp>
          <p:nvSpPr>
            <p:cNvPr name="Freeform 20" id="20"/>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sp>
        <p:sp>
          <p:nvSpPr>
            <p:cNvPr name="Freeform 21" id="21"/>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sp>
        <p:sp>
          <p:nvSpPr>
            <p:cNvPr name="Freeform 22" id="22"/>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sp>
        <p:sp>
          <p:nvSpPr>
            <p:cNvPr name="Freeform 23" id="23"/>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sp>
      </p:grpSp>
      <p:grpSp>
        <p:nvGrpSpPr>
          <p:cNvPr name="Group 24" id="24"/>
          <p:cNvGrpSpPr>
            <a:grpSpLocks noChangeAspect="true"/>
          </p:cNvGrpSpPr>
          <p:nvPr/>
        </p:nvGrpSpPr>
        <p:grpSpPr>
          <a:xfrm rot="0">
            <a:off x="9666248" y="2661909"/>
            <a:ext cx="3129138" cy="6191538"/>
            <a:chOff x="0" y="0"/>
            <a:chExt cx="2620010" cy="5184140"/>
          </a:xfrm>
        </p:grpSpPr>
        <p:sp>
          <p:nvSpPr>
            <p:cNvPr name="Freeform 25" id="25"/>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26" id="26"/>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7"/>
              <a:stretch>
                <a:fillRect l="-336" t="0" r="-336" b="0"/>
              </a:stretch>
            </a:blipFill>
          </p:spPr>
        </p:sp>
        <p:sp>
          <p:nvSpPr>
            <p:cNvPr name="Freeform 27" id="27"/>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p:spPr>
        </p:sp>
        <p:sp>
          <p:nvSpPr>
            <p:cNvPr name="Freeform 28" id="28"/>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55555"/>
            </a:solidFill>
          </p:spPr>
        </p:sp>
        <p:sp>
          <p:nvSpPr>
            <p:cNvPr name="Freeform 29" id="29"/>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sp>
        <p:sp>
          <p:nvSpPr>
            <p:cNvPr name="Freeform 30" id="30"/>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sp>
        <p:sp>
          <p:nvSpPr>
            <p:cNvPr name="Freeform 31" id="31"/>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sp>
        <p:sp>
          <p:nvSpPr>
            <p:cNvPr name="Freeform 32" id="32"/>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sp>
        <p:sp>
          <p:nvSpPr>
            <p:cNvPr name="Freeform 33" id="33"/>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sp>
      </p:grpSp>
      <p:grpSp>
        <p:nvGrpSpPr>
          <p:cNvPr name="Group 34" id="34"/>
          <p:cNvGrpSpPr>
            <a:grpSpLocks noChangeAspect="true"/>
          </p:cNvGrpSpPr>
          <p:nvPr/>
        </p:nvGrpSpPr>
        <p:grpSpPr>
          <a:xfrm rot="0">
            <a:off x="14134217" y="1028700"/>
            <a:ext cx="3129138" cy="6191538"/>
            <a:chOff x="0" y="0"/>
            <a:chExt cx="2620010" cy="5184140"/>
          </a:xfrm>
        </p:grpSpPr>
        <p:sp>
          <p:nvSpPr>
            <p:cNvPr name="Freeform 35" id="35"/>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36" id="36"/>
            <p:cNvSpPr/>
            <p:nvPr/>
          </p:nvSpPr>
          <p:spPr>
            <a:xfrm flipH="false" flipV="false" rot="-24000">
              <a:off x="169081" y="149070"/>
              <a:ext cx="2284389" cy="4891080"/>
            </a:xfrm>
            <a:custGeom>
              <a:avLst/>
              <a:gdLst/>
              <a:ahLst/>
              <a:cxnLst/>
              <a:rect r="r" b="b" t="t" l="l"/>
              <a:pathLst>
                <a:path h="4891080" w="2284389">
                  <a:moveTo>
                    <a:pt x="2074230" y="13592"/>
                  </a:moveTo>
                  <a:lnTo>
                    <a:pt x="1802457" y="11695"/>
                  </a:lnTo>
                  <a:lnTo>
                    <a:pt x="1802058" y="68843"/>
                  </a:lnTo>
                  <a:cubicBezTo>
                    <a:pt x="1801605" y="133612"/>
                    <a:pt x="1747894" y="186578"/>
                    <a:pt x="1683126" y="186126"/>
                  </a:cubicBezTo>
                  <a:lnTo>
                    <a:pt x="634131" y="178802"/>
                  </a:lnTo>
                  <a:cubicBezTo>
                    <a:pt x="569363" y="178350"/>
                    <a:pt x="516397" y="124639"/>
                    <a:pt x="516849" y="59871"/>
                  </a:cubicBezTo>
                  <a:lnTo>
                    <a:pt x="517248" y="2722"/>
                  </a:lnTo>
                  <a:lnTo>
                    <a:pt x="242935" y="807"/>
                  </a:lnTo>
                  <a:cubicBezTo>
                    <a:pt x="127367" y="0"/>
                    <a:pt x="32734" y="93322"/>
                    <a:pt x="31927" y="208889"/>
                  </a:cubicBezTo>
                  <a:lnTo>
                    <a:pt x="806" y="4666480"/>
                  </a:lnTo>
                  <a:cubicBezTo>
                    <a:pt x="0" y="4782047"/>
                    <a:pt x="93321" y="4876681"/>
                    <a:pt x="208888" y="4877488"/>
                  </a:cubicBezTo>
                  <a:lnTo>
                    <a:pt x="2040184" y="4890273"/>
                  </a:lnTo>
                  <a:cubicBezTo>
                    <a:pt x="2155751" y="4891080"/>
                    <a:pt x="2250385" y="4797758"/>
                    <a:pt x="2251191" y="4682191"/>
                  </a:cubicBezTo>
                  <a:lnTo>
                    <a:pt x="2282312" y="224600"/>
                  </a:lnTo>
                  <a:cubicBezTo>
                    <a:pt x="2284389" y="109041"/>
                    <a:pt x="2191067" y="14407"/>
                    <a:pt x="2074230" y="13592"/>
                  </a:cubicBezTo>
                  <a:close/>
                </a:path>
              </a:pathLst>
            </a:custGeom>
            <a:blipFill>
              <a:blip r:embed="rId8"/>
              <a:stretch>
                <a:fillRect l="-105" t="0" r="-9743" b="-1926"/>
              </a:stretch>
            </a:blipFill>
          </p:spPr>
        </p:sp>
        <p:sp>
          <p:nvSpPr>
            <p:cNvPr name="Freeform 37" id="37"/>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p:spPr>
        </p:sp>
        <p:sp>
          <p:nvSpPr>
            <p:cNvPr name="Freeform 38" id="38"/>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55555"/>
            </a:solidFill>
          </p:spPr>
        </p:sp>
        <p:sp>
          <p:nvSpPr>
            <p:cNvPr name="Freeform 39" id="39"/>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sp>
        <p:sp>
          <p:nvSpPr>
            <p:cNvPr name="Freeform 40" id="40"/>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sp>
        <p:sp>
          <p:nvSpPr>
            <p:cNvPr name="Freeform 41" id="41"/>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sp>
        <p:sp>
          <p:nvSpPr>
            <p:cNvPr name="Freeform 42" id="42"/>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sp>
        <p:sp>
          <p:nvSpPr>
            <p:cNvPr name="Freeform 43" id="43"/>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sp>
      </p:grpSp>
      <p:sp>
        <p:nvSpPr>
          <p:cNvPr name="TextBox 44" id="44"/>
          <p:cNvSpPr txBox="true"/>
          <p:nvPr/>
        </p:nvSpPr>
        <p:spPr>
          <a:xfrm rot="0">
            <a:off x="679488" y="1266798"/>
            <a:ext cx="3827562" cy="1077595"/>
          </a:xfrm>
          <a:prstGeom prst="rect">
            <a:avLst/>
          </a:prstGeom>
        </p:spPr>
        <p:txBody>
          <a:bodyPr anchor="t" rtlCol="false" tIns="0" lIns="0" bIns="0" rIns="0">
            <a:spAutoFit/>
          </a:bodyPr>
          <a:lstStyle/>
          <a:p>
            <a:pPr algn="ctr">
              <a:lnSpc>
                <a:spcPts val="7279"/>
              </a:lnSpc>
            </a:pPr>
            <a:r>
              <a:rPr lang="en-US" sz="5199">
                <a:solidFill>
                  <a:srgbClr val="FFFFFF"/>
                </a:solidFill>
                <a:latin typeface="Mont Bold"/>
                <a:ea typeface="Mont Bold"/>
              </a:rPr>
              <a:t>Home Pag﻿e</a:t>
            </a:r>
          </a:p>
        </p:txBody>
      </p:sp>
      <p:sp>
        <p:nvSpPr>
          <p:cNvPr name="TextBox 45" id="45"/>
          <p:cNvSpPr txBox="true"/>
          <p:nvPr/>
        </p:nvSpPr>
        <p:spPr>
          <a:xfrm rot="0">
            <a:off x="4686951" y="7089961"/>
            <a:ext cx="4007747" cy="2001520"/>
          </a:xfrm>
          <a:prstGeom prst="rect">
            <a:avLst/>
          </a:prstGeom>
        </p:spPr>
        <p:txBody>
          <a:bodyPr anchor="t" rtlCol="false" tIns="0" lIns="0" bIns="0" rIns="0">
            <a:spAutoFit/>
          </a:bodyPr>
          <a:lstStyle/>
          <a:p>
            <a:pPr algn="ctr">
              <a:lnSpc>
                <a:spcPts val="7279"/>
              </a:lnSpc>
            </a:pPr>
            <a:r>
              <a:rPr lang="en-US" sz="5199">
                <a:solidFill>
                  <a:srgbClr val="FFFFFF"/>
                </a:solidFill>
                <a:latin typeface="Mont Bold"/>
              </a:rPr>
              <a:t>Camera Page</a:t>
            </a:r>
          </a:p>
        </p:txBody>
      </p:sp>
      <p:sp>
        <p:nvSpPr>
          <p:cNvPr name="TextBox 46" id="46"/>
          <p:cNvSpPr txBox="true"/>
          <p:nvPr/>
        </p:nvSpPr>
        <p:spPr>
          <a:xfrm rot="0">
            <a:off x="9316316" y="1266798"/>
            <a:ext cx="3752924" cy="1077595"/>
          </a:xfrm>
          <a:prstGeom prst="rect">
            <a:avLst/>
          </a:prstGeom>
        </p:spPr>
        <p:txBody>
          <a:bodyPr anchor="t" rtlCol="false" tIns="0" lIns="0" bIns="0" rIns="0">
            <a:spAutoFit/>
          </a:bodyPr>
          <a:lstStyle/>
          <a:p>
            <a:pPr algn="ctr">
              <a:lnSpc>
                <a:spcPts val="7279"/>
              </a:lnSpc>
            </a:pPr>
            <a:r>
              <a:rPr lang="en-US" sz="5199">
                <a:solidFill>
                  <a:srgbClr val="FFFFFF"/>
                </a:solidFill>
                <a:latin typeface="Mont Bold"/>
                <a:ea typeface="Mont Bold"/>
              </a:rPr>
              <a:t>Items Pag﻿e</a:t>
            </a:r>
          </a:p>
        </p:txBody>
      </p:sp>
      <p:sp>
        <p:nvSpPr>
          <p:cNvPr name="TextBox 47" id="47"/>
          <p:cNvSpPr txBox="true"/>
          <p:nvPr/>
        </p:nvSpPr>
        <p:spPr>
          <a:xfrm rot="0">
            <a:off x="14279445" y="7089961"/>
            <a:ext cx="3129138" cy="2001520"/>
          </a:xfrm>
          <a:prstGeom prst="rect">
            <a:avLst/>
          </a:prstGeom>
        </p:spPr>
        <p:txBody>
          <a:bodyPr anchor="t" rtlCol="false" tIns="0" lIns="0" bIns="0" rIns="0">
            <a:spAutoFit/>
          </a:bodyPr>
          <a:lstStyle/>
          <a:p>
            <a:pPr algn="ctr">
              <a:lnSpc>
                <a:spcPts val="7279"/>
              </a:lnSpc>
            </a:pPr>
            <a:r>
              <a:rPr lang="en-US" sz="5199">
                <a:solidFill>
                  <a:srgbClr val="FFFFFF"/>
                </a:solidFill>
                <a:latin typeface="Mont Bold"/>
              </a:rPr>
              <a:t>Image </a:t>
            </a:r>
          </a:p>
          <a:p>
            <a:pPr algn="ctr">
              <a:lnSpc>
                <a:spcPts val="7279"/>
              </a:lnSpc>
            </a:pPr>
            <a:r>
              <a:rPr lang="en-US" sz="5199">
                <a:solidFill>
                  <a:srgbClr val="FFFFFF"/>
                </a:solidFill>
                <a:latin typeface="Mont Bold"/>
              </a:rPr>
              <a:t>Frames</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6250" t="0" r="-6250" b="0"/>
            </a:stretch>
          </a:blipFill>
        </p:spPr>
      </p:sp>
      <p:sp>
        <p:nvSpPr>
          <p:cNvPr name="Freeform 3" id="3"/>
          <p:cNvSpPr/>
          <p:nvPr/>
        </p:nvSpPr>
        <p:spPr>
          <a:xfrm flipH="false" flipV="false" rot="0">
            <a:off x="-10009802" y="507239"/>
            <a:ext cx="18220935" cy="18220935"/>
          </a:xfrm>
          <a:custGeom>
            <a:avLst/>
            <a:gdLst/>
            <a:ahLst/>
            <a:cxnLst/>
            <a:rect r="r" b="b" t="t" l="l"/>
            <a:pathLst>
              <a:path h="18220935" w="18220935">
                <a:moveTo>
                  <a:pt x="0" y="0"/>
                </a:moveTo>
                <a:lnTo>
                  <a:pt x="18220936" y="0"/>
                </a:lnTo>
                <a:lnTo>
                  <a:pt x="18220936" y="18220936"/>
                </a:lnTo>
                <a:lnTo>
                  <a:pt x="0" y="18220936"/>
                </a:lnTo>
                <a:lnTo>
                  <a:pt x="0" y="0"/>
                </a:lnTo>
                <a:close/>
              </a:path>
            </a:pathLst>
          </a:custGeom>
          <a:blipFill>
            <a:blip r:embed="rId3">
              <a:alphaModFix amt="80000"/>
            </a:blip>
            <a:stretch>
              <a:fillRect l="0" t="0" r="0" b="0"/>
            </a:stretch>
          </a:blipFill>
        </p:spPr>
      </p:sp>
      <p:sp>
        <p:nvSpPr>
          <p:cNvPr name="TextBox 4" id="4"/>
          <p:cNvSpPr txBox="true"/>
          <p:nvPr/>
        </p:nvSpPr>
        <p:spPr>
          <a:xfrm rot="0">
            <a:off x="880753" y="3799093"/>
            <a:ext cx="5423890" cy="2584040"/>
          </a:xfrm>
          <a:prstGeom prst="rect">
            <a:avLst/>
          </a:prstGeom>
        </p:spPr>
        <p:txBody>
          <a:bodyPr anchor="t" rtlCol="false" tIns="0" lIns="0" bIns="0" rIns="0">
            <a:spAutoFit/>
          </a:bodyPr>
          <a:lstStyle/>
          <a:p>
            <a:pPr marL="0" indent="0" lvl="0">
              <a:lnSpc>
                <a:spcPts val="6103"/>
              </a:lnSpc>
            </a:pPr>
            <a:r>
              <a:rPr lang="en-US" sz="6103">
                <a:solidFill>
                  <a:srgbClr val="FFFFFF"/>
                </a:solidFill>
                <a:latin typeface="Mont Bold"/>
              </a:rPr>
              <a:t>Challenges Faced Before Release 1</a:t>
            </a:r>
          </a:p>
        </p:txBody>
      </p:sp>
      <p:grpSp>
        <p:nvGrpSpPr>
          <p:cNvPr name="Group 5" id="5"/>
          <p:cNvGrpSpPr/>
          <p:nvPr/>
        </p:nvGrpSpPr>
        <p:grpSpPr>
          <a:xfrm rot="0">
            <a:off x="6603167" y="833811"/>
            <a:ext cx="5219121" cy="4069379"/>
            <a:chOff x="0" y="0"/>
            <a:chExt cx="1745271" cy="1360798"/>
          </a:xfrm>
        </p:grpSpPr>
        <p:sp>
          <p:nvSpPr>
            <p:cNvPr name="Freeform 6" id="6"/>
            <p:cNvSpPr/>
            <p:nvPr/>
          </p:nvSpPr>
          <p:spPr>
            <a:xfrm flipH="false" flipV="false" rot="0">
              <a:off x="0" y="0"/>
              <a:ext cx="1745271" cy="1360798"/>
            </a:xfrm>
            <a:custGeom>
              <a:avLst/>
              <a:gdLst/>
              <a:ahLst/>
              <a:cxnLst/>
              <a:rect r="r" b="b" t="t" l="l"/>
              <a:pathLst>
                <a:path h="1360798" w="1745271">
                  <a:moveTo>
                    <a:pt x="1620811" y="1360798"/>
                  </a:moveTo>
                  <a:lnTo>
                    <a:pt x="124460" y="1360798"/>
                  </a:lnTo>
                  <a:cubicBezTo>
                    <a:pt x="55880" y="1360798"/>
                    <a:pt x="0" y="1304918"/>
                    <a:pt x="0" y="1236338"/>
                  </a:cubicBezTo>
                  <a:lnTo>
                    <a:pt x="0" y="124460"/>
                  </a:lnTo>
                  <a:cubicBezTo>
                    <a:pt x="0" y="55880"/>
                    <a:pt x="55880" y="0"/>
                    <a:pt x="124460" y="0"/>
                  </a:cubicBezTo>
                  <a:lnTo>
                    <a:pt x="1620811" y="0"/>
                  </a:lnTo>
                  <a:cubicBezTo>
                    <a:pt x="1689391" y="0"/>
                    <a:pt x="1745271" y="55880"/>
                    <a:pt x="1745271" y="124460"/>
                  </a:cubicBezTo>
                  <a:lnTo>
                    <a:pt x="1745271" y="1236338"/>
                  </a:lnTo>
                  <a:cubicBezTo>
                    <a:pt x="1745271" y="1304918"/>
                    <a:pt x="1689391" y="1360798"/>
                    <a:pt x="1620811" y="1360798"/>
                  </a:cubicBezTo>
                  <a:close/>
                </a:path>
              </a:pathLst>
            </a:custGeom>
            <a:solidFill>
              <a:srgbClr val="2E2D2D">
                <a:alpha val="60000"/>
              </a:srgbClr>
            </a:solidFill>
          </p:spPr>
        </p:sp>
      </p:grpSp>
      <p:sp>
        <p:nvSpPr>
          <p:cNvPr name="TextBox 7" id="7"/>
          <p:cNvSpPr txBox="true"/>
          <p:nvPr/>
        </p:nvSpPr>
        <p:spPr>
          <a:xfrm rot="0">
            <a:off x="6800751" y="895350"/>
            <a:ext cx="4823953" cy="1276350"/>
          </a:xfrm>
          <a:prstGeom prst="rect">
            <a:avLst/>
          </a:prstGeom>
        </p:spPr>
        <p:txBody>
          <a:bodyPr anchor="t" rtlCol="false" tIns="0" lIns="0" bIns="0" rIns="0">
            <a:spAutoFit/>
          </a:bodyPr>
          <a:lstStyle/>
          <a:p>
            <a:pPr algn="ctr" marL="0" indent="0" lvl="0">
              <a:lnSpc>
                <a:spcPts val="4560"/>
              </a:lnSpc>
            </a:pPr>
            <a:r>
              <a:rPr lang="en-US" sz="3800">
                <a:solidFill>
                  <a:srgbClr val="FFBD59"/>
                </a:solidFill>
                <a:latin typeface="Mont Heavy"/>
              </a:rPr>
              <a:t>Deprecated Frameworks </a:t>
            </a:r>
          </a:p>
        </p:txBody>
      </p:sp>
      <p:grpSp>
        <p:nvGrpSpPr>
          <p:cNvPr name="Group 8" id="8"/>
          <p:cNvGrpSpPr/>
          <p:nvPr/>
        </p:nvGrpSpPr>
        <p:grpSpPr>
          <a:xfrm rot="0">
            <a:off x="6603167" y="5383810"/>
            <a:ext cx="5219121" cy="4069379"/>
            <a:chOff x="0" y="0"/>
            <a:chExt cx="1745271" cy="1360798"/>
          </a:xfrm>
        </p:grpSpPr>
        <p:sp>
          <p:nvSpPr>
            <p:cNvPr name="Freeform 9" id="9"/>
            <p:cNvSpPr/>
            <p:nvPr/>
          </p:nvSpPr>
          <p:spPr>
            <a:xfrm flipH="false" flipV="false" rot="0">
              <a:off x="0" y="0"/>
              <a:ext cx="1745271" cy="1360798"/>
            </a:xfrm>
            <a:custGeom>
              <a:avLst/>
              <a:gdLst/>
              <a:ahLst/>
              <a:cxnLst/>
              <a:rect r="r" b="b" t="t" l="l"/>
              <a:pathLst>
                <a:path h="1360798" w="1745271">
                  <a:moveTo>
                    <a:pt x="1620811" y="1360798"/>
                  </a:moveTo>
                  <a:lnTo>
                    <a:pt x="124460" y="1360798"/>
                  </a:lnTo>
                  <a:cubicBezTo>
                    <a:pt x="55880" y="1360798"/>
                    <a:pt x="0" y="1304918"/>
                    <a:pt x="0" y="1236338"/>
                  </a:cubicBezTo>
                  <a:lnTo>
                    <a:pt x="0" y="124460"/>
                  </a:lnTo>
                  <a:cubicBezTo>
                    <a:pt x="0" y="55880"/>
                    <a:pt x="55880" y="0"/>
                    <a:pt x="124460" y="0"/>
                  </a:cubicBezTo>
                  <a:lnTo>
                    <a:pt x="1620811" y="0"/>
                  </a:lnTo>
                  <a:cubicBezTo>
                    <a:pt x="1689391" y="0"/>
                    <a:pt x="1745271" y="55880"/>
                    <a:pt x="1745271" y="124460"/>
                  </a:cubicBezTo>
                  <a:lnTo>
                    <a:pt x="1745271" y="1236338"/>
                  </a:lnTo>
                  <a:cubicBezTo>
                    <a:pt x="1745271" y="1304918"/>
                    <a:pt x="1689391" y="1360798"/>
                    <a:pt x="1620811" y="1360798"/>
                  </a:cubicBezTo>
                  <a:close/>
                </a:path>
              </a:pathLst>
            </a:custGeom>
            <a:solidFill>
              <a:srgbClr val="2E2D2D">
                <a:alpha val="60000"/>
              </a:srgbClr>
            </a:solidFill>
          </p:spPr>
        </p:sp>
      </p:grpSp>
      <p:sp>
        <p:nvSpPr>
          <p:cNvPr name="TextBox 10" id="10"/>
          <p:cNvSpPr txBox="true"/>
          <p:nvPr/>
        </p:nvSpPr>
        <p:spPr>
          <a:xfrm rot="0">
            <a:off x="6895145" y="5611607"/>
            <a:ext cx="4823953" cy="704850"/>
          </a:xfrm>
          <a:prstGeom prst="rect">
            <a:avLst/>
          </a:prstGeom>
        </p:spPr>
        <p:txBody>
          <a:bodyPr anchor="t" rtlCol="false" tIns="0" lIns="0" bIns="0" rIns="0">
            <a:spAutoFit/>
          </a:bodyPr>
          <a:lstStyle/>
          <a:p>
            <a:pPr algn="ctr" marL="0" indent="0" lvl="0">
              <a:lnSpc>
                <a:spcPts val="4560"/>
              </a:lnSpc>
            </a:pPr>
            <a:r>
              <a:rPr lang="en-US" sz="3800">
                <a:solidFill>
                  <a:srgbClr val="FFBD59"/>
                </a:solidFill>
                <a:latin typeface="Mont Heavy"/>
              </a:rPr>
              <a:t>Node JS version</a:t>
            </a:r>
          </a:p>
        </p:txBody>
      </p:sp>
      <p:sp>
        <p:nvSpPr>
          <p:cNvPr name="TextBox 11" id="11"/>
          <p:cNvSpPr txBox="true"/>
          <p:nvPr/>
        </p:nvSpPr>
        <p:spPr>
          <a:xfrm rot="0">
            <a:off x="7508228" y="6335507"/>
            <a:ext cx="3597786" cy="1480185"/>
          </a:xfrm>
          <a:prstGeom prst="rect">
            <a:avLst/>
          </a:prstGeom>
        </p:spPr>
        <p:txBody>
          <a:bodyPr anchor="t" rtlCol="false" tIns="0" lIns="0" bIns="0" rIns="0">
            <a:spAutoFit/>
          </a:bodyPr>
          <a:lstStyle/>
          <a:p>
            <a:pPr algn="ctr" marL="0" indent="0" lvl="0">
              <a:lnSpc>
                <a:spcPts val="2940"/>
              </a:lnSpc>
            </a:pPr>
            <a:r>
              <a:rPr lang="en-US" sz="2100">
                <a:solidFill>
                  <a:srgbClr val="FFFFFF"/>
                </a:solidFill>
                <a:latin typeface="Garet"/>
              </a:rPr>
              <a:t>The latest version of Node is 21.7.1 but for the functioning of app, version 16 is required</a:t>
            </a:r>
          </a:p>
        </p:txBody>
      </p:sp>
      <p:grpSp>
        <p:nvGrpSpPr>
          <p:cNvPr name="Group 12" id="12"/>
          <p:cNvGrpSpPr/>
          <p:nvPr/>
        </p:nvGrpSpPr>
        <p:grpSpPr>
          <a:xfrm rot="0">
            <a:off x="12309600" y="833811"/>
            <a:ext cx="5219121" cy="4069379"/>
            <a:chOff x="0" y="0"/>
            <a:chExt cx="1745271" cy="1360798"/>
          </a:xfrm>
        </p:grpSpPr>
        <p:sp>
          <p:nvSpPr>
            <p:cNvPr name="Freeform 13" id="13"/>
            <p:cNvSpPr/>
            <p:nvPr/>
          </p:nvSpPr>
          <p:spPr>
            <a:xfrm flipH="false" flipV="false" rot="0">
              <a:off x="0" y="0"/>
              <a:ext cx="1745271" cy="1360798"/>
            </a:xfrm>
            <a:custGeom>
              <a:avLst/>
              <a:gdLst/>
              <a:ahLst/>
              <a:cxnLst/>
              <a:rect r="r" b="b" t="t" l="l"/>
              <a:pathLst>
                <a:path h="1360798" w="1745271">
                  <a:moveTo>
                    <a:pt x="1620811" y="1360798"/>
                  </a:moveTo>
                  <a:lnTo>
                    <a:pt x="124460" y="1360798"/>
                  </a:lnTo>
                  <a:cubicBezTo>
                    <a:pt x="55880" y="1360798"/>
                    <a:pt x="0" y="1304918"/>
                    <a:pt x="0" y="1236338"/>
                  </a:cubicBezTo>
                  <a:lnTo>
                    <a:pt x="0" y="124460"/>
                  </a:lnTo>
                  <a:cubicBezTo>
                    <a:pt x="0" y="55880"/>
                    <a:pt x="55880" y="0"/>
                    <a:pt x="124460" y="0"/>
                  </a:cubicBezTo>
                  <a:lnTo>
                    <a:pt x="1620811" y="0"/>
                  </a:lnTo>
                  <a:cubicBezTo>
                    <a:pt x="1689391" y="0"/>
                    <a:pt x="1745271" y="55880"/>
                    <a:pt x="1745271" y="124460"/>
                  </a:cubicBezTo>
                  <a:lnTo>
                    <a:pt x="1745271" y="1236338"/>
                  </a:lnTo>
                  <a:cubicBezTo>
                    <a:pt x="1745271" y="1304918"/>
                    <a:pt x="1689391" y="1360798"/>
                    <a:pt x="1620811" y="1360798"/>
                  </a:cubicBezTo>
                  <a:close/>
                </a:path>
              </a:pathLst>
            </a:custGeom>
            <a:solidFill>
              <a:srgbClr val="2E2D2D">
                <a:alpha val="60000"/>
              </a:srgbClr>
            </a:solidFill>
          </p:spPr>
        </p:sp>
      </p:grpSp>
      <p:sp>
        <p:nvSpPr>
          <p:cNvPr name="TextBox 14" id="14"/>
          <p:cNvSpPr txBox="true"/>
          <p:nvPr/>
        </p:nvSpPr>
        <p:spPr>
          <a:xfrm rot="0">
            <a:off x="12507184" y="895350"/>
            <a:ext cx="4823953" cy="1276350"/>
          </a:xfrm>
          <a:prstGeom prst="rect">
            <a:avLst/>
          </a:prstGeom>
        </p:spPr>
        <p:txBody>
          <a:bodyPr anchor="t" rtlCol="false" tIns="0" lIns="0" bIns="0" rIns="0">
            <a:spAutoFit/>
          </a:bodyPr>
          <a:lstStyle/>
          <a:p>
            <a:pPr algn="ctr" marL="0" indent="0" lvl="0">
              <a:lnSpc>
                <a:spcPts val="4560"/>
              </a:lnSpc>
            </a:pPr>
            <a:r>
              <a:rPr lang="en-US" sz="3800">
                <a:solidFill>
                  <a:srgbClr val="FFBD59"/>
                </a:solidFill>
                <a:latin typeface="Mont Heavy"/>
              </a:rPr>
              <a:t>base64 Image Processing</a:t>
            </a:r>
          </a:p>
        </p:txBody>
      </p:sp>
      <p:sp>
        <p:nvSpPr>
          <p:cNvPr name="TextBox 15" id="15"/>
          <p:cNvSpPr txBox="true"/>
          <p:nvPr/>
        </p:nvSpPr>
        <p:spPr>
          <a:xfrm rot="0">
            <a:off x="13120268" y="2124075"/>
            <a:ext cx="3597786" cy="1480185"/>
          </a:xfrm>
          <a:prstGeom prst="rect">
            <a:avLst/>
          </a:prstGeom>
        </p:spPr>
        <p:txBody>
          <a:bodyPr anchor="t" rtlCol="false" tIns="0" lIns="0" bIns="0" rIns="0">
            <a:spAutoFit/>
          </a:bodyPr>
          <a:lstStyle/>
          <a:p>
            <a:pPr algn="ctr" marL="0" indent="0" lvl="0">
              <a:lnSpc>
                <a:spcPts val="2940"/>
              </a:lnSpc>
            </a:pPr>
            <a:r>
              <a:rPr lang="en-US" sz="2100">
                <a:solidFill>
                  <a:srgbClr val="FFFFFF"/>
                </a:solidFill>
                <a:latin typeface="Garet"/>
              </a:rPr>
              <a:t>Detected image in base64 format was not getting displayed on Items Page</a:t>
            </a:r>
          </a:p>
        </p:txBody>
      </p:sp>
      <p:grpSp>
        <p:nvGrpSpPr>
          <p:cNvPr name="Group 16" id="16"/>
          <p:cNvGrpSpPr/>
          <p:nvPr/>
        </p:nvGrpSpPr>
        <p:grpSpPr>
          <a:xfrm rot="0">
            <a:off x="12309600" y="5383810"/>
            <a:ext cx="5219121" cy="4069379"/>
            <a:chOff x="0" y="0"/>
            <a:chExt cx="1745271" cy="1360798"/>
          </a:xfrm>
        </p:grpSpPr>
        <p:sp>
          <p:nvSpPr>
            <p:cNvPr name="Freeform 17" id="17"/>
            <p:cNvSpPr/>
            <p:nvPr/>
          </p:nvSpPr>
          <p:spPr>
            <a:xfrm flipH="false" flipV="false" rot="0">
              <a:off x="0" y="0"/>
              <a:ext cx="1745271" cy="1360798"/>
            </a:xfrm>
            <a:custGeom>
              <a:avLst/>
              <a:gdLst/>
              <a:ahLst/>
              <a:cxnLst/>
              <a:rect r="r" b="b" t="t" l="l"/>
              <a:pathLst>
                <a:path h="1360798" w="1745271">
                  <a:moveTo>
                    <a:pt x="1620811" y="1360798"/>
                  </a:moveTo>
                  <a:lnTo>
                    <a:pt x="124460" y="1360798"/>
                  </a:lnTo>
                  <a:cubicBezTo>
                    <a:pt x="55880" y="1360798"/>
                    <a:pt x="0" y="1304918"/>
                    <a:pt x="0" y="1236338"/>
                  </a:cubicBezTo>
                  <a:lnTo>
                    <a:pt x="0" y="124460"/>
                  </a:lnTo>
                  <a:cubicBezTo>
                    <a:pt x="0" y="55880"/>
                    <a:pt x="55880" y="0"/>
                    <a:pt x="124460" y="0"/>
                  </a:cubicBezTo>
                  <a:lnTo>
                    <a:pt x="1620811" y="0"/>
                  </a:lnTo>
                  <a:cubicBezTo>
                    <a:pt x="1689391" y="0"/>
                    <a:pt x="1745271" y="55880"/>
                    <a:pt x="1745271" y="124460"/>
                  </a:cubicBezTo>
                  <a:lnTo>
                    <a:pt x="1745271" y="1236338"/>
                  </a:lnTo>
                  <a:cubicBezTo>
                    <a:pt x="1745271" y="1304918"/>
                    <a:pt x="1689391" y="1360798"/>
                    <a:pt x="1620811" y="1360798"/>
                  </a:cubicBezTo>
                  <a:close/>
                </a:path>
              </a:pathLst>
            </a:custGeom>
            <a:solidFill>
              <a:srgbClr val="2E2D2D">
                <a:alpha val="60000"/>
              </a:srgbClr>
            </a:solidFill>
          </p:spPr>
        </p:sp>
      </p:grpSp>
      <p:sp>
        <p:nvSpPr>
          <p:cNvPr name="TextBox 18" id="18"/>
          <p:cNvSpPr txBox="true"/>
          <p:nvPr/>
        </p:nvSpPr>
        <p:spPr>
          <a:xfrm rot="0">
            <a:off x="12507184" y="5438434"/>
            <a:ext cx="4823953" cy="1276350"/>
          </a:xfrm>
          <a:prstGeom prst="rect">
            <a:avLst/>
          </a:prstGeom>
        </p:spPr>
        <p:txBody>
          <a:bodyPr anchor="t" rtlCol="false" tIns="0" lIns="0" bIns="0" rIns="0">
            <a:spAutoFit/>
          </a:bodyPr>
          <a:lstStyle/>
          <a:p>
            <a:pPr algn="ctr" marL="0" indent="0" lvl="0">
              <a:lnSpc>
                <a:spcPts val="4560"/>
              </a:lnSpc>
            </a:pPr>
            <a:r>
              <a:rPr lang="en-US" sz="3800">
                <a:solidFill>
                  <a:srgbClr val="FFBD59"/>
                </a:solidFill>
                <a:latin typeface="Mont Heavy"/>
              </a:rPr>
              <a:t>Digital Ocean Deployment</a:t>
            </a:r>
          </a:p>
        </p:txBody>
      </p:sp>
      <p:sp>
        <p:nvSpPr>
          <p:cNvPr name="TextBox 19" id="19"/>
          <p:cNvSpPr txBox="true"/>
          <p:nvPr/>
        </p:nvSpPr>
        <p:spPr>
          <a:xfrm rot="0">
            <a:off x="7508228" y="8149590"/>
            <a:ext cx="3597786" cy="1108710"/>
          </a:xfrm>
          <a:prstGeom prst="rect">
            <a:avLst/>
          </a:prstGeom>
        </p:spPr>
        <p:txBody>
          <a:bodyPr anchor="t" rtlCol="false" tIns="0" lIns="0" bIns="0" rIns="0">
            <a:spAutoFit/>
          </a:bodyPr>
          <a:lstStyle/>
          <a:p>
            <a:pPr algn="ctr" marL="0" indent="0" lvl="0">
              <a:lnSpc>
                <a:spcPts val="2940"/>
              </a:lnSpc>
            </a:pPr>
            <a:r>
              <a:rPr lang="en-US" sz="2100">
                <a:solidFill>
                  <a:srgbClr val="FFFFFF"/>
                </a:solidFill>
                <a:latin typeface="Garet"/>
              </a:rPr>
              <a:t>Fix: Used ‘npm’ for version control from 21 to 16 as default</a:t>
            </a:r>
          </a:p>
        </p:txBody>
      </p:sp>
      <p:sp>
        <p:nvSpPr>
          <p:cNvPr name="TextBox 20" id="20"/>
          <p:cNvSpPr txBox="true"/>
          <p:nvPr/>
        </p:nvSpPr>
        <p:spPr>
          <a:xfrm rot="0">
            <a:off x="12849645" y="6833124"/>
            <a:ext cx="4139032" cy="2223135"/>
          </a:xfrm>
          <a:prstGeom prst="rect">
            <a:avLst/>
          </a:prstGeom>
        </p:spPr>
        <p:txBody>
          <a:bodyPr anchor="t" rtlCol="false" tIns="0" lIns="0" bIns="0" rIns="0">
            <a:spAutoFit/>
          </a:bodyPr>
          <a:lstStyle/>
          <a:p>
            <a:pPr algn="ctr" marL="0" indent="0" lvl="0">
              <a:lnSpc>
                <a:spcPts val="2940"/>
              </a:lnSpc>
            </a:pPr>
            <a:r>
              <a:rPr lang="en-US" sz="2100">
                <a:solidFill>
                  <a:srgbClr val="FFFFFF"/>
                </a:solidFill>
                <a:latin typeface="Garet"/>
              </a:rPr>
              <a:t>Client asked us to check whether Digital Ocean VM can be used for deployment, however MongoDB was not getting installed there. Asked for AWS in R2. </a:t>
            </a:r>
          </a:p>
        </p:txBody>
      </p:sp>
      <p:sp>
        <p:nvSpPr>
          <p:cNvPr name="TextBox 21" id="21"/>
          <p:cNvSpPr txBox="true"/>
          <p:nvPr/>
        </p:nvSpPr>
        <p:spPr>
          <a:xfrm rot="0">
            <a:off x="13120268" y="3663315"/>
            <a:ext cx="3597786" cy="1108710"/>
          </a:xfrm>
          <a:prstGeom prst="rect">
            <a:avLst/>
          </a:prstGeom>
        </p:spPr>
        <p:txBody>
          <a:bodyPr anchor="t" rtlCol="false" tIns="0" lIns="0" bIns="0" rIns="0">
            <a:spAutoFit/>
          </a:bodyPr>
          <a:lstStyle/>
          <a:p>
            <a:pPr algn="ctr" marL="0" indent="0" lvl="0">
              <a:lnSpc>
                <a:spcPts val="2940"/>
              </a:lnSpc>
            </a:pPr>
            <a:r>
              <a:rPr lang="en-US" sz="2100">
                <a:solidFill>
                  <a:srgbClr val="FFFFFF"/>
                </a:solidFill>
                <a:latin typeface="Garet"/>
              </a:rPr>
              <a:t>Fix: base64 image needed to be decoded in the codebase</a:t>
            </a:r>
          </a:p>
        </p:txBody>
      </p:sp>
      <p:sp>
        <p:nvSpPr>
          <p:cNvPr name="TextBox 22" id="22"/>
          <p:cNvSpPr txBox="true"/>
          <p:nvPr/>
        </p:nvSpPr>
        <p:spPr>
          <a:xfrm rot="0">
            <a:off x="6697561" y="2124075"/>
            <a:ext cx="5219121" cy="2594610"/>
          </a:xfrm>
          <a:prstGeom prst="rect">
            <a:avLst/>
          </a:prstGeom>
        </p:spPr>
        <p:txBody>
          <a:bodyPr anchor="t" rtlCol="false" tIns="0" lIns="0" bIns="0" rIns="0">
            <a:spAutoFit/>
          </a:bodyPr>
          <a:lstStyle/>
          <a:p>
            <a:pPr algn="ctr">
              <a:lnSpc>
                <a:spcPts val="2940"/>
              </a:lnSpc>
            </a:pPr>
            <a:r>
              <a:rPr lang="en-US" sz="2100">
                <a:solidFill>
                  <a:srgbClr val="FFFFFF"/>
                </a:solidFill>
                <a:latin typeface="Garet"/>
              </a:rPr>
              <a:t>The Expo Go updated it’s version</a:t>
            </a:r>
          </a:p>
          <a:p>
            <a:pPr algn="ctr">
              <a:lnSpc>
                <a:spcPts val="2940"/>
              </a:lnSpc>
            </a:pPr>
            <a:r>
              <a:rPr lang="en-US" sz="2100">
                <a:solidFill>
                  <a:srgbClr val="FFFFFF"/>
                </a:solidFill>
                <a:latin typeface="Garet"/>
              </a:rPr>
              <a:t> with compatibility issues with </a:t>
            </a:r>
          </a:p>
          <a:p>
            <a:pPr algn="ctr">
              <a:lnSpc>
                <a:spcPts val="2940"/>
              </a:lnSpc>
            </a:pPr>
            <a:r>
              <a:rPr lang="en-US" sz="2100">
                <a:solidFill>
                  <a:srgbClr val="FFFFFF"/>
                </a:solidFill>
                <a:latin typeface="Garet"/>
              </a:rPr>
              <a:t>react native and it’s libraries.</a:t>
            </a:r>
          </a:p>
          <a:p>
            <a:pPr algn="ctr">
              <a:lnSpc>
                <a:spcPts val="2940"/>
              </a:lnSpc>
            </a:pPr>
          </a:p>
          <a:p>
            <a:pPr algn="ctr">
              <a:lnSpc>
                <a:spcPts val="2940"/>
              </a:lnSpc>
            </a:pPr>
            <a:r>
              <a:rPr lang="en-US" sz="2100">
                <a:solidFill>
                  <a:srgbClr val="FFFFFF"/>
                </a:solidFill>
                <a:latin typeface="Garet"/>
              </a:rPr>
              <a:t>Fix: Created a Bash Script that </a:t>
            </a:r>
          </a:p>
          <a:p>
            <a:pPr algn="ctr">
              <a:lnSpc>
                <a:spcPts val="2940"/>
              </a:lnSpc>
            </a:pPr>
            <a:r>
              <a:rPr lang="en-US" sz="2100">
                <a:solidFill>
                  <a:srgbClr val="FFFFFF"/>
                </a:solidFill>
                <a:latin typeface="Garet"/>
              </a:rPr>
              <a:t>would make the package.json</a:t>
            </a:r>
          </a:p>
          <a:p>
            <a:pPr algn="ctr" marL="0" indent="0" lvl="0">
              <a:lnSpc>
                <a:spcPts val="2940"/>
              </a:lnSpc>
              <a:spcBef>
                <a:spcPct val="0"/>
              </a:spcBef>
            </a:pPr>
            <a:r>
              <a:rPr lang="en-US" sz="2100">
                <a:solidFill>
                  <a:srgbClr val="FFFFFF"/>
                </a:solidFill>
                <a:latin typeface="Garet"/>
              </a:rPr>
              <a:t>with compatible versions </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6250" t="0" r="-6250" b="0"/>
            </a:stretch>
          </a:blipFill>
        </p:spPr>
      </p:sp>
      <p:sp>
        <p:nvSpPr>
          <p:cNvPr name="AutoShape 3" id="3"/>
          <p:cNvSpPr/>
          <p:nvPr/>
        </p:nvSpPr>
        <p:spPr>
          <a:xfrm rot="11010">
            <a:off x="3196268" y="8105318"/>
            <a:ext cx="11895464" cy="0"/>
          </a:xfrm>
          <a:prstGeom prst="line">
            <a:avLst/>
          </a:prstGeom>
          <a:ln cap="rnd" w="95250">
            <a:solidFill>
              <a:srgbClr val="FFFFFF"/>
            </a:solidFill>
            <a:prstDash val="sysDot"/>
            <a:headEnd type="none" len="sm" w="sm"/>
            <a:tailEnd type="none" len="sm" w="sm"/>
          </a:ln>
        </p:spPr>
      </p:sp>
      <p:sp>
        <p:nvSpPr>
          <p:cNvPr name="Freeform 4" id="4"/>
          <p:cNvSpPr/>
          <p:nvPr/>
        </p:nvSpPr>
        <p:spPr>
          <a:xfrm flipH="false" flipV="false" rot="0">
            <a:off x="2482266" y="7531506"/>
            <a:ext cx="1242876" cy="1242876"/>
          </a:xfrm>
          <a:custGeom>
            <a:avLst/>
            <a:gdLst/>
            <a:ahLst/>
            <a:cxnLst/>
            <a:rect r="r" b="b" t="t" l="l"/>
            <a:pathLst>
              <a:path h="1242876" w="1242876">
                <a:moveTo>
                  <a:pt x="0" y="0"/>
                </a:moveTo>
                <a:lnTo>
                  <a:pt x="1242876" y="0"/>
                </a:lnTo>
                <a:lnTo>
                  <a:pt x="1242876" y="1242875"/>
                </a:lnTo>
                <a:lnTo>
                  <a:pt x="0" y="1242875"/>
                </a:lnTo>
                <a:lnTo>
                  <a:pt x="0" y="0"/>
                </a:lnTo>
                <a:close/>
              </a:path>
            </a:pathLst>
          </a:custGeom>
          <a:blipFill>
            <a:blip r:embed="rId3">
              <a:extLst>
                <a:ext uri="{96DAC541-7B7A-43D3-8B79-37D633B846F1}">
                  <asvg:svgBlip xmlns:asvg="http://schemas.microsoft.com/office/drawing/2016/SVG/main" r:embed="rId4"/>
                </a:ext>
              </a:extLst>
            </a:blip>
            <a:stretch>
              <a:fillRect l="-25606" t="-26363" r="-27121" b="-26363"/>
            </a:stretch>
          </a:blipFill>
        </p:spPr>
      </p:sp>
      <p:sp>
        <p:nvSpPr>
          <p:cNvPr name="Freeform 5" id="5"/>
          <p:cNvSpPr/>
          <p:nvPr/>
        </p:nvSpPr>
        <p:spPr>
          <a:xfrm flipH="false" flipV="false" rot="0">
            <a:off x="6509130" y="7531506"/>
            <a:ext cx="1242876" cy="1242876"/>
          </a:xfrm>
          <a:custGeom>
            <a:avLst/>
            <a:gdLst/>
            <a:ahLst/>
            <a:cxnLst/>
            <a:rect r="r" b="b" t="t" l="l"/>
            <a:pathLst>
              <a:path h="1242876" w="1242876">
                <a:moveTo>
                  <a:pt x="0" y="0"/>
                </a:moveTo>
                <a:lnTo>
                  <a:pt x="1242876" y="0"/>
                </a:lnTo>
                <a:lnTo>
                  <a:pt x="1242876" y="1242875"/>
                </a:lnTo>
                <a:lnTo>
                  <a:pt x="0" y="1242875"/>
                </a:lnTo>
                <a:lnTo>
                  <a:pt x="0" y="0"/>
                </a:lnTo>
                <a:close/>
              </a:path>
            </a:pathLst>
          </a:custGeom>
          <a:blipFill>
            <a:blip r:embed="rId3">
              <a:extLst>
                <a:ext uri="{96DAC541-7B7A-43D3-8B79-37D633B846F1}">
                  <asvg:svgBlip xmlns:asvg="http://schemas.microsoft.com/office/drawing/2016/SVG/main" r:embed="rId4"/>
                </a:ext>
              </a:extLst>
            </a:blip>
            <a:stretch>
              <a:fillRect l="-25606" t="-26363" r="-27121" b="-26363"/>
            </a:stretch>
          </a:blipFill>
        </p:spPr>
      </p:sp>
      <p:sp>
        <p:nvSpPr>
          <p:cNvPr name="Freeform 6" id="6"/>
          <p:cNvSpPr/>
          <p:nvPr/>
        </p:nvSpPr>
        <p:spPr>
          <a:xfrm flipH="false" flipV="false" rot="0">
            <a:off x="10535994" y="7531506"/>
            <a:ext cx="1242876" cy="1242876"/>
          </a:xfrm>
          <a:custGeom>
            <a:avLst/>
            <a:gdLst/>
            <a:ahLst/>
            <a:cxnLst/>
            <a:rect r="r" b="b" t="t" l="l"/>
            <a:pathLst>
              <a:path h="1242876" w="1242876">
                <a:moveTo>
                  <a:pt x="0" y="0"/>
                </a:moveTo>
                <a:lnTo>
                  <a:pt x="1242876" y="0"/>
                </a:lnTo>
                <a:lnTo>
                  <a:pt x="1242876" y="1242875"/>
                </a:lnTo>
                <a:lnTo>
                  <a:pt x="0" y="1242875"/>
                </a:lnTo>
                <a:lnTo>
                  <a:pt x="0" y="0"/>
                </a:lnTo>
                <a:close/>
              </a:path>
            </a:pathLst>
          </a:custGeom>
          <a:blipFill>
            <a:blip r:embed="rId3">
              <a:extLst>
                <a:ext uri="{96DAC541-7B7A-43D3-8B79-37D633B846F1}">
                  <asvg:svgBlip xmlns:asvg="http://schemas.microsoft.com/office/drawing/2016/SVG/main" r:embed="rId4"/>
                </a:ext>
              </a:extLst>
            </a:blip>
            <a:stretch>
              <a:fillRect l="-25606" t="-26363" r="-27121" b="-26363"/>
            </a:stretch>
          </a:blipFill>
        </p:spPr>
      </p:sp>
      <p:sp>
        <p:nvSpPr>
          <p:cNvPr name="Freeform 7" id="7"/>
          <p:cNvSpPr/>
          <p:nvPr/>
        </p:nvSpPr>
        <p:spPr>
          <a:xfrm flipH="false" flipV="false" rot="0">
            <a:off x="14562858" y="7531506"/>
            <a:ext cx="1242876" cy="1242876"/>
          </a:xfrm>
          <a:custGeom>
            <a:avLst/>
            <a:gdLst/>
            <a:ahLst/>
            <a:cxnLst/>
            <a:rect r="r" b="b" t="t" l="l"/>
            <a:pathLst>
              <a:path h="1242876" w="1242876">
                <a:moveTo>
                  <a:pt x="0" y="0"/>
                </a:moveTo>
                <a:lnTo>
                  <a:pt x="1242876" y="0"/>
                </a:lnTo>
                <a:lnTo>
                  <a:pt x="1242876" y="1242875"/>
                </a:lnTo>
                <a:lnTo>
                  <a:pt x="0" y="1242875"/>
                </a:lnTo>
                <a:lnTo>
                  <a:pt x="0" y="0"/>
                </a:lnTo>
                <a:close/>
              </a:path>
            </a:pathLst>
          </a:custGeom>
          <a:blipFill>
            <a:blip r:embed="rId3">
              <a:extLst>
                <a:ext uri="{96DAC541-7B7A-43D3-8B79-37D633B846F1}">
                  <asvg:svgBlip xmlns:asvg="http://schemas.microsoft.com/office/drawing/2016/SVG/main" r:embed="rId4"/>
                </a:ext>
              </a:extLst>
            </a:blip>
            <a:stretch>
              <a:fillRect l="-25606" t="-26363" r="-27121" b="-26363"/>
            </a:stretch>
          </a:blipFill>
        </p:spPr>
      </p:sp>
      <p:sp>
        <p:nvSpPr>
          <p:cNvPr name="Freeform 8" id="8"/>
          <p:cNvSpPr/>
          <p:nvPr/>
        </p:nvSpPr>
        <p:spPr>
          <a:xfrm flipH="false" flipV="false" rot="-3199660">
            <a:off x="12456766" y="-7128419"/>
            <a:ext cx="12294563" cy="12182794"/>
          </a:xfrm>
          <a:custGeom>
            <a:avLst/>
            <a:gdLst/>
            <a:ahLst/>
            <a:cxnLst/>
            <a:rect r="r" b="b" t="t" l="l"/>
            <a:pathLst>
              <a:path h="12182794" w="12294563">
                <a:moveTo>
                  <a:pt x="0" y="0"/>
                </a:moveTo>
                <a:lnTo>
                  <a:pt x="12294563" y="0"/>
                </a:lnTo>
                <a:lnTo>
                  <a:pt x="12294563" y="12182795"/>
                </a:lnTo>
                <a:lnTo>
                  <a:pt x="0" y="12182795"/>
                </a:lnTo>
                <a:lnTo>
                  <a:pt x="0" y="0"/>
                </a:lnTo>
                <a:close/>
              </a:path>
            </a:pathLst>
          </a:custGeom>
          <a:blipFill>
            <a:blip r:embed="rId5">
              <a:alphaModFix amt="58000"/>
              <a:extLst>
                <a:ext uri="{96DAC541-7B7A-43D3-8B79-37D633B846F1}">
                  <asvg:svgBlip xmlns:asvg="http://schemas.microsoft.com/office/drawing/2016/SVG/main" r:embed="rId6"/>
                </a:ext>
              </a:extLst>
            </a:blip>
            <a:stretch>
              <a:fillRect l="0" t="0" r="0" b="0"/>
            </a:stretch>
          </a:blipFill>
        </p:spPr>
      </p:sp>
      <p:sp>
        <p:nvSpPr>
          <p:cNvPr name="TextBox 9" id="9"/>
          <p:cNvSpPr txBox="true"/>
          <p:nvPr/>
        </p:nvSpPr>
        <p:spPr>
          <a:xfrm rot="0">
            <a:off x="1845487" y="6406572"/>
            <a:ext cx="2516435" cy="638175"/>
          </a:xfrm>
          <a:prstGeom prst="rect">
            <a:avLst/>
          </a:prstGeom>
        </p:spPr>
        <p:txBody>
          <a:bodyPr anchor="t" rtlCol="false" tIns="0" lIns="0" bIns="0" rIns="0">
            <a:spAutoFit/>
          </a:bodyPr>
          <a:lstStyle/>
          <a:p>
            <a:pPr algn="ctr" marL="0" indent="0" lvl="0">
              <a:lnSpc>
                <a:spcPts val="2520"/>
              </a:lnSpc>
            </a:pPr>
            <a:r>
              <a:rPr lang="en-US" sz="2100" spc="420">
                <a:solidFill>
                  <a:srgbClr val="FFFFFF"/>
                </a:solidFill>
                <a:latin typeface="Garet"/>
              </a:rPr>
              <a:t>19TH MARCH 2024</a:t>
            </a:r>
          </a:p>
        </p:txBody>
      </p:sp>
      <p:sp>
        <p:nvSpPr>
          <p:cNvPr name="TextBox 10" id="10"/>
          <p:cNvSpPr txBox="true"/>
          <p:nvPr/>
        </p:nvSpPr>
        <p:spPr>
          <a:xfrm rot="0">
            <a:off x="1279769" y="5140986"/>
            <a:ext cx="3647871" cy="1208595"/>
          </a:xfrm>
          <a:prstGeom prst="rect">
            <a:avLst/>
          </a:prstGeom>
        </p:spPr>
        <p:txBody>
          <a:bodyPr anchor="t" rtlCol="false" tIns="0" lIns="0" bIns="0" rIns="0">
            <a:spAutoFit/>
          </a:bodyPr>
          <a:lstStyle/>
          <a:p>
            <a:pPr algn="ctr" marL="0" indent="0" lvl="0">
              <a:lnSpc>
                <a:spcPts val="4448"/>
              </a:lnSpc>
            </a:pPr>
            <a:r>
              <a:rPr lang="en-US" sz="3133">
                <a:solidFill>
                  <a:srgbClr val="FFBD59"/>
                </a:solidFill>
                <a:latin typeface="Mont Bold"/>
              </a:rPr>
              <a:t>Release 1 Documentation</a:t>
            </a:r>
          </a:p>
        </p:txBody>
      </p:sp>
      <p:sp>
        <p:nvSpPr>
          <p:cNvPr name="TextBox 11" id="11"/>
          <p:cNvSpPr txBox="true"/>
          <p:nvPr/>
        </p:nvSpPr>
        <p:spPr>
          <a:xfrm rot="0">
            <a:off x="3858438" y="2783010"/>
            <a:ext cx="10571124" cy="396240"/>
          </a:xfrm>
          <a:prstGeom prst="rect">
            <a:avLst/>
          </a:prstGeom>
        </p:spPr>
        <p:txBody>
          <a:bodyPr anchor="t" rtlCol="false" tIns="0" lIns="0" bIns="0" rIns="0">
            <a:spAutoFit/>
          </a:bodyPr>
          <a:lstStyle/>
          <a:p>
            <a:pPr algn="ctr" marL="0" indent="0" lvl="0">
              <a:lnSpc>
                <a:spcPts val="3359"/>
              </a:lnSpc>
            </a:pPr>
            <a:r>
              <a:rPr lang="en-US" sz="2400">
                <a:solidFill>
                  <a:srgbClr val="FFBD59"/>
                </a:solidFill>
                <a:latin typeface="Garet"/>
              </a:rPr>
              <a:t>Our plan after Release 1 (also mentioned in Project Plan v2)</a:t>
            </a:r>
          </a:p>
        </p:txBody>
      </p:sp>
      <p:sp>
        <p:nvSpPr>
          <p:cNvPr name="TextBox 12" id="12"/>
          <p:cNvSpPr txBox="true"/>
          <p:nvPr/>
        </p:nvSpPr>
        <p:spPr>
          <a:xfrm rot="0">
            <a:off x="3319799" y="1360219"/>
            <a:ext cx="11648401" cy="1365250"/>
          </a:xfrm>
          <a:prstGeom prst="rect">
            <a:avLst/>
          </a:prstGeom>
        </p:spPr>
        <p:txBody>
          <a:bodyPr anchor="t" rtlCol="false" tIns="0" lIns="0" bIns="0" rIns="0">
            <a:spAutoFit/>
          </a:bodyPr>
          <a:lstStyle/>
          <a:p>
            <a:pPr algn="ctr" marL="0" indent="0" lvl="0">
              <a:lnSpc>
                <a:spcPts val="8000"/>
              </a:lnSpc>
            </a:pPr>
            <a:r>
              <a:rPr lang="en-US" sz="8000">
                <a:solidFill>
                  <a:srgbClr val="FFFFFF"/>
                </a:solidFill>
                <a:latin typeface="Mont Heavy"/>
              </a:rPr>
              <a:t>Future Roadmap</a:t>
            </a:r>
          </a:p>
        </p:txBody>
      </p:sp>
      <p:sp>
        <p:nvSpPr>
          <p:cNvPr name="TextBox 13" id="13"/>
          <p:cNvSpPr txBox="true"/>
          <p:nvPr/>
        </p:nvSpPr>
        <p:spPr>
          <a:xfrm rot="0">
            <a:off x="5872351" y="6406572"/>
            <a:ext cx="2516435" cy="638175"/>
          </a:xfrm>
          <a:prstGeom prst="rect">
            <a:avLst/>
          </a:prstGeom>
        </p:spPr>
        <p:txBody>
          <a:bodyPr anchor="t" rtlCol="false" tIns="0" lIns="0" bIns="0" rIns="0">
            <a:spAutoFit/>
          </a:bodyPr>
          <a:lstStyle/>
          <a:p>
            <a:pPr algn="ctr" marL="0" indent="0" lvl="0">
              <a:lnSpc>
                <a:spcPts val="2520"/>
              </a:lnSpc>
            </a:pPr>
            <a:r>
              <a:rPr lang="en-US" sz="2100" spc="420">
                <a:solidFill>
                  <a:srgbClr val="FFFFFF"/>
                </a:solidFill>
                <a:latin typeface="Garet"/>
              </a:rPr>
              <a:t>2ND APRIL 2024</a:t>
            </a:r>
          </a:p>
        </p:txBody>
      </p:sp>
      <p:sp>
        <p:nvSpPr>
          <p:cNvPr name="TextBox 14" id="14"/>
          <p:cNvSpPr txBox="true"/>
          <p:nvPr/>
        </p:nvSpPr>
        <p:spPr>
          <a:xfrm rot="0">
            <a:off x="9899215" y="6406572"/>
            <a:ext cx="2516435" cy="638175"/>
          </a:xfrm>
          <a:prstGeom prst="rect">
            <a:avLst/>
          </a:prstGeom>
        </p:spPr>
        <p:txBody>
          <a:bodyPr anchor="t" rtlCol="false" tIns="0" lIns="0" bIns="0" rIns="0">
            <a:spAutoFit/>
          </a:bodyPr>
          <a:lstStyle/>
          <a:p>
            <a:pPr algn="ctr" marL="0" indent="0" lvl="0">
              <a:lnSpc>
                <a:spcPts val="2520"/>
              </a:lnSpc>
            </a:pPr>
            <a:r>
              <a:rPr lang="en-US" sz="2100" spc="420">
                <a:solidFill>
                  <a:srgbClr val="FFFFFF"/>
                </a:solidFill>
                <a:latin typeface="Garet"/>
              </a:rPr>
              <a:t>4TH APRIL 2024</a:t>
            </a:r>
          </a:p>
        </p:txBody>
      </p:sp>
      <p:sp>
        <p:nvSpPr>
          <p:cNvPr name="TextBox 15" id="15"/>
          <p:cNvSpPr txBox="true"/>
          <p:nvPr/>
        </p:nvSpPr>
        <p:spPr>
          <a:xfrm rot="0">
            <a:off x="13926079" y="6406572"/>
            <a:ext cx="2516435" cy="638175"/>
          </a:xfrm>
          <a:prstGeom prst="rect">
            <a:avLst/>
          </a:prstGeom>
        </p:spPr>
        <p:txBody>
          <a:bodyPr anchor="t" rtlCol="false" tIns="0" lIns="0" bIns="0" rIns="0">
            <a:spAutoFit/>
          </a:bodyPr>
          <a:lstStyle/>
          <a:p>
            <a:pPr algn="ctr" marL="0" indent="0" lvl="0">
              <a:lnSpc>
                <a:spcPts val="2520"/>
              </a:lnSpc>
            </a:pPr>
            <a:r>
              <a:rPr lang="en-US" sz="2100" spc="420">
                <a:solidFill>
                  <a:srgbClr val="FFFFFF"/>
                </a:solidFill>
                <a:latin typeface="Garet"/>
              </a:rPr>
              <a:t>10TH APRIL 2024</a:t>
            </a:r>
          </a:p>
        </p:txBody>
      </p:sp>
      <p:sp>
        <p:nvSpPr>
          <p:cNvPr name="TextBox 16" id="16"/>
          <p:cNvSpPr txBox="true"/>
          <p:nvPr/>
        </p:nvSpPr>
        <p:spPr>
          <a:xfrm rot="0">
            <a:off x="5569049" y="5140986"/>
            <a:ext cx="3123037" cy="1199261"/>
          </a:xfrm>
          <a:prstGeom prst="rect">
            <a:avLst/>
          </a:prstGeom>
        </p:spPr>
        <p:txBody>
          <a:bodyPr anchor="t" rtlCol="false" tIns="0" lIns="0" bIns="0" rIns="0">
            <a:spAutoFit/>
          </a:bodyPr>
          <a:lstStyle/>
          <a:p>
            <a:pPr algn="ctr" marL="0" indent="0" lvl="0">
              <a:lnSpc>
                <a:spcPts val="4401"/>
              </a:lnSpc>
            </a:pPr>
            <a:r>
              <a:rPr lang="en-US" sz="3099">
                <a:solidFill>
                  <a:srgbClr val="FFBD59"/>
                </a:solidFill>
                <a:latin typeface="Mont Bold"/>
              </a:rPr>
              <a:t>Video Processing </a:t>
            </a:r>
          </a:p>
        </p:txBody>
      </p:sp>
      <p:sp>
        <p:nvSpPr>
          <p:cNvPr name="TextBox 17" id="17"/>
          <p:cNvSpPr txBox="true"/>
          <p:nvPr/>
        </p:nvSpPr>
        <p:spPr>
          <a:xfrm rot="0">
            <a:off x="9595913" y="5150320"/>
            <a:ext cx="3123037" cy="1199261"/>
          </a:xfrm>
          <a:prstGeom prst="rect">
            <a:avLst/>
          </a:prstGeom>
        </p:spPr>
        <p:txBody>
          <a:bodyPr anchor="t" rtlCol="false" tIns="0" lIns="0" bIns="0" rIns="0">
            <a:spAutoFit/>
          </a:bodyPr>
          <a:lstStyle/>
          <a:p>
            <a:pPr algn="ctr" marL="0" indent="0" lvl="0">
              <a:lnSpc>
                <a:spcPts val="4401"/>
              </a:lnSpc>
            </a:pPr>
            <a:r>
              <a:rPr lang="en-US" sz="3099">
                <a:solidFill>
                  <a:srgbClr val="FFBD59"/>
                </a:solidFill>
                <a:latin typeface="Mont Bold"/>
              </a:rPr>
              <a:t>AWS Deployment </a:t>
            </a:r>
          </a:p>
        </p:txBody>
      </p:sp>
      <p:sp>
        <p:nvSpPr>
          <p:cNvPr name="TextBox 18" id="18"/>
          <p:cNvSpPr txBox="true"/>
          <p:nvPr/>
        </p:nvSpPr>
        <p:spPr>
          <a:xfrm rot="0">
            <a:off x="13417037" y="5150320"/>
            <a:ext cx="3534518" cy="1199261"/>
          </a:xfrm>
          <a:prstGeom prst="rect">
            <a:avLst/>
          </a:prstGeom>
        </p:spPr>
        <p:txBody>
          <a:bodyPr anchor="t" rtlCol="false" tIns="0" lIns="0" bIns="0" rIns="0">
            <a:spAutoFit/>
          </a:bodyPr>
          <a:lstStyle/>
          <a:p>
            <a:pPr algn="ctr" marL="0" indent="0" lvl="0">
              <a:lnSpc>
                <a:spcPts val="4401"/>
              </a:lnSpc>
            </a:pPr>
            <a:r>
              <a:rPr lang="en-US" sz="3099">
                <a:solidFill>
                  <a:srgbClr val="FFBD59"/>
                </a:solidFill>
                <a:latin typeface="Mont Bold"/>
              </a:rPr>
              <a:t>Real Time Testing (Video+AWS)</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6250" t="0" r="-6250" b="0"/>
            </a:stretch>
          </a:blipFill>
        </p:spPr>
      </p:sp>
      <p:sp>
        <p:nvSpPr>
          <p:cNvPr name="Freeform 3" id="3"/>
          <p:cNvSpPr/>
          <p:nvPr/>
        </p:nvSpPr>
        <p:spPr>
          <a:xfrm flipH="false" flipV="false" rot="0">
            <a:off x="-1087899" y="-1020309"/>
            <a:ext cx="6273165" cy="6587218"/>
          </a:xfrm>
          <a:custGeom>
            <a:avLst/>
            <a:gdLst/>
            <a:ahLst/>
            <a:cxnLst/>
            <a:rect r="r" b="b" t="t" l="l"/>
            <a:pathLst>
              <a:path h="6587218" w="6273165">
                <a:moveTo>
                  <a:pt x="0" y="0"/>
                </a:moveTo>
                <a:lnTo>
                  <a:pt x="6273165" y="0"/>
                </a:lnTo>
                <a:lnTo>
                  <a:pt x="6273165" y="6587218"/>
                </a:lnTo>
                <a:lnTo>
                  <a:pt x="0" y="6587218"/>
                </a:lnTo>
                <a:lnTo>
                  <a:pt x="0" y="0"/>
                </a:lnTo>
                <a:close/>
              </a:path>
            </a:pathLst>
          </a:custGeom>
          <a:blipFill>
            <a:blip r:embed="rId3"/>
            <a:stretch>
              <a:fillRect l="0" t="0" r="-30367" b="-24932"/>
            </a:stretch>
          </a:blipFill>
        </p:spPr>
      </p:sp>
      <p:sp>
        <p:nvSpPr>
          <p:cNvPr name="TextBox 4" id="4"/>
          <p:cNvSpPr txBox="true"/>
          <p:nvPr/>
        </p:nvSpPr>
        <p:spPr>
          <a:xfrm rot="0">
            <a:off x="3125151" y="269875"/>
            <a:ext cx="11648401" cy="1365250"/>
          </a:xfrm>
          <a:prstGeom prst="rect">
            <a:avLst/>
          </a:prstGeom>
        </p:spPr>
        <p:txBody>
          <a:bodyPr anchor="t" rtlCol="false" tIns="0" lIns="0" bIns="0" rIns="0">
            <a:spAutoFit/>
          </a:bodyPr>
          <a:lstStyle/>
          <a:p>
            <a:pPr algn="ctr" marL="0" indent="0" lvl="0">
              <a:lnSpc>
                <a:spcPts val="8000"/>
              </a:lnSpc>
            </a:pPr>
            <a:r>
              <a:rPr lang="en-US" sz="8000">
                <a:solidFill>
                  <a:srgbClr val="FFFFFF"/>
                </a:solidFill>
                <a:latin typeface="Mont Heavy"/>
              </a:rPr>
              <a:t>The Team</a:t>
            </a:r>
          </a:p>
        </p:txBody>
      </p:sp>
      <p:grpSp>
        <p:nvGrpSpPr>
          <p:cNvPr name="Group 5" id="5"/>
          <p:cNvGrpSpPr/>
          <p:nvPr/>
        </p:nvGrpSpPr>
        <p:grpSpPr>
          <a:xfrm rot="0">
            <a:off x="7984277" y="1828161"/>
            <a:ext cx="3638178" cy="3545711"/>
            <a:chOff x="0" y="0"/>
            <a:chExt cx="967256" cy="942672"/>
          </a:xfrm>
        </p:grpSpPr>
        <p:sp>
          <p:nvSpPr>
            <p:cNvPr name="Freeform 6" id="6"/>
            <p:cNvSpPr/>
            <p:nvPr/>
          </p:nvSpPr>
          <p:spPr>
            <a:xfrm flipH="false" flipV="false" rot="0">
              <a:off x="0" y="0"/>
              <a:ext cx="967256" cy="942672"/>
            </a:xfrm>
            <a:custGeom>
              <a:avLst/>
              <a:gdLst/>
              <a:ahLst/>
              <a:cxnLst/>
              <a:rect r="r" b="b" t="t" l="l"/>
              <a:pathLst>
                <a:path h="942672" w="967256">
                  <a:moveTo>
                    <a:pt x="842796" y="942672"/>
                  </a:moveTo>
                  <a:lnTo>
                    <a:pt x="124460" y="942672"/>
                  </a:lnTo>
                  <a:cubicBezTo>
                    <a:pt x="55880" y="942672"/>
                    <a:pt x="0" y="886792"/>
                    <a:pt x="0" y="818212"/>
                  </a:cubicBezTo>
                  <a:lnTo>
                    <a:pt x="0" y="124460"/>
                  </a:lnTo>
                  <a:cubicBezTo>
                    <a:pt x="0" y="55880"/>
                    <a:pt x="55880" y="0"/>
                    <a:pt x="124460" y="0"/>
                  </a:cubicBezTo>
                  <a:lnTo>
                    <a:pt x="842796" y="0"/>
                  </a:lnTo>
                  <a:cubicBezTo>
                    <a:pt x="911376" y="0"/>
                    <a:pt x="967256" y="55880"/>
                    <a:pt x="967256" y="124460"/>
                  </a:cubicBezTo>
                  <a:lnTo>
                    <a:pt x="967256" y="818212"/>
                  </a:lnTo>
                  <a:cubicBezTo>
                    <a:pt x="967256" y="886792"/>
                    <a:pt x="911376" y="942672"/>
                    <a:pt x="842796" y="942672"/>
                  </a:cubicBezTo>
                  <a:close/>
                </a:path>
              </a:pathLst>
            </a:custGeom>
            <a:solidFill>
              <a:srgbClr val="2E2D2D">
                <a:alpha val="60000"/>
              </a:srgbClr>
            </a:solidFill>
          </p:spPr>
        </p:sp>
      </p:grpSp>
      <p:sp>
        <p:nvSpPr>
          <p:cNvPr name="TextBox 7" id="7"/>
          <p:cNvSpPr txBox="true"/>
          <p:nvPr/>
        </p:nvSpPr>
        <p:spPr>
          <a:xfrm rot="0">
            <a:off x="8472459" y="2261924"/>
            <a:ext cx="3310048" cy="716280"/>
          </a:xfrm>
          <a:prstGeom prst="rect">
            <a:avLst/>
          </a:prstGeom>
        </p:spPr>
        <p:txBody>
          <a:bodyPr anchor="t" rtlCol="false" tIns="0" lIns="0" bIns="0" rIns="0">
            <a:spAutoFit/>
          </a:bodyPr>
          <a:lstStyle/>
          <a:p>
            <a:pPr marL="0" indent="0" lvl="0">
              <a:lnSpc>
                <a:spcPts val="4200"/>
              </a:lnSpc>
            </a:pPr>
            <a:r>
              <a:rPr lang="en-US" sz="4200">
                <a:solidFill>
                  <a:srgbClr val="FFBD59"/>
                </a:solidFill>
                <a:latin typeface="Mont Heavy"/>
              </a:rPr>
              <a:t>Rohan S</a:t>
            </a:r>
          </a:p>
        </p:txBody>
      </p:sp>
      <p:sp>
        <p:nvSpPr>
          <p:cNvPr name="TextBox 8" id="8"/>
          <p:cNvSpPr txBox="true"/>
          <p:nvPr/>
        </p:nvSpPr>
        <p:spPr>
          <a:xfrm rot="0">
            <a:off x="8359668" y="2991340"/>
            <a:ext cx="3065119" cy="365760"/>
          </a:xfrm>
          <a:prstGeom prst="rect">
            <a:avLst/>
          </a:prstGeom>
        </p:spPr>
        <p:txBody>
          <a:bodyPr anchor="t" rtlCol="false" tIns="0" lIns="0" bIns="0" rIns="0">
            <a:spAutoFit/>
          </a:bodyPr>
          <a:lstStyle/>
          <a:p>
            <a:pPr marL="0" indent="0" lvl="0">
              <a:lnSpc>
                <a:spcPts val="2940"/>
              </a:lnSpc>
            </a:pPr>
            <a:r>
              <a:rPr lang="en-US" sz="2100" spc="420">
                <a:solidFill>
                  <a:srgbClr val="FFFFFF"/>
                </a:solidFill>
                <a:latin typeface="Garet"/>
              </a:rPr>
              <a:t>FRONTEND TEAM </a:t>
            </a:r>
          </a:p>
        </p:txBody>
      </p:sp>
      <p:sp>
        <p:nvSpPr>
          <p:cNvPr name="TextBox 9" id="9"/>
          <p:cNvSpPr txBox="true"/>
          <p:nvPr/>
        </p:nvSpPr>
        <p:spPr>
          <a:xfrm rot="0">
            <a:off x="7984277" y="3414889"/>
            <a:ext cx="5055150" cy="1054100"/>
          </a:xfrm>
          <a:prstGeom prst="rect">
            <a:avLst/>
          </a:prstGeom>
        </p:spPr>
        <p:txBody>
          <a:bodyPr anchor="t" rtlCol="false" tIns="0" lIns="0" bIns="0" rIns="0">
            <a:spAutoFit/>
          </a:bodyPr>
          <a:lstStyle/>
          <a:p>
            <a:pPr marL="431801" indent="-215900" lvl="1">
              <a:lnSpc>
                <a:spcPts val="2800"/>
              </a:lnSpc>
              <a:buFont typeface="Arial"/>
              <a:buChar char="•"/>
            </a:pPr>
            <a:r>
              <a:rPr lang="en-US" sz="2000">
                <a:solidFill>
                  <a:srgbClr val="FFFFFF"/>
                </a:solidFill>
                <a:latin typeface="Canva Sans"/>
              </a:rPr>
              <a:t>Home Page</a:t>
            </a:r>
          </a:p>
          <a:p>
            <a:pPr marL="431801" indent="-215900" lvl="1">
              <a:lnSpc>
                <a:spcPts val="2800"/>
              </a:lnSpc>
              <a:buFont typeface="Arial"/>
              <a:buChar char="•"/>
            </a:pPr>
            <a:r>
              <a:rPr lang="en-US" sz="2000">
                <a:solidFill>
                  <a:srgbClr val="FFFFFF"/>
                </a:solidFill>
                <a:latin typeface="Canva Sans"/>
              </a:rPr>
              <a:t>SRS Document</a:t>
            </a:r>
          </a:p>
          <a:p>
            <a:pPr marL="431801" indent="-215900" lvl="1">
              <a:lnSpc>
                <a:spcPts val="2800"/>
              </a:lnSpc>
              <a:buFont typeface="Arial"/>
              <a:buChar char="•"/>
            </a:pPr>
            <a:r>
              <a:rPr lang="en-US" sz="2000">
                <a:solidFill>
                  <a:srgbClr val="FFFFFF"/>
                </a:solidFill>
                <a:latin typeface="Canva Sans"/>
              </a:rPr>
              <a:t>Figma Actions and UI</a:t>
            </a:r>
          </a:p>
        </p:txBody>
      </p:sp>
      <p:grpSp>
        <p:nvGrpSpPr>
          <p:cNvPr name="Group 10" id="10"/>
          <p:cNvGrpSpPr/>
          <p:nvPr/>
        </p:nvGrpSpPr>
        <p:grpSpPr>
          <a:xfrm rot="0">
            <a:off x="543493" y="1689870"/>
            <a:ext cx="3638178" cy="3877039"/>
            <a:chOff x="0" y="0"/>
            <a:chExt cx="967256" cy="1030760"/>
          </a:xfrm>
        </p:grpSpPr>
        <p:sp>
          <p:nvSpPr>
            <p:cNvPr name="Freeform 11" id="11"/>
            <p:cNvSpPr/>
            <p:nvPr/>
          </p:nvSpPr>
          <p:spPr>
            <a:xfrm flipH="false" flipV="false" rot="0">
              <a:off x="0" y="0"/>
              <a:ext cx="967256" cy="1030760"/>
            </a:xfrm>
            <a:custGeom>
              <a:avLst/>
              <a:gdLst/>
              <a:ahLst/>
              <a:cxnLst/>
              <a:rect r="r" b="b" t="t" l="l"/>
              <a:pathLst>
                <a:path h="1030760" w="967256">
                  <a:moveTo>
                    <a:pt x="842796" y="1030760"/>
                  </a:moveTo>
                  <a:lnTo>
                    <a:pt x="124460" y="1030760"/>
                  </a:lnTo>
                  <a:cubicBezTo>
                    <a:pt x="55880" y="1030760"/>
                    <a:pt x="0" y="974880"/>
                    <a:pt x="0" y="906300"/>
                  </a:cubicBezTo>
                  <a:lnTo>
                    <a:pt x="0" y="124460"/>
                  </a:lnTo>
                  <a:cubicBezTo>
                    <a:pt x="0" y="55880"/>
                    <a:pt x="55880" y="0"/>
                    <a:pt x="124460" y="0"/>
                  </a:cubicBezTo>
                  <a:lnTo>
                    <a:pt x="842796" y="0"/>
                  </a:lnTo>
                  <a:cubicBezTo>
                    <a:pt x="911376" y="0"/>
                    <a:pt x="967256" y="55880"/>
                    <a:pt x="967256" y="124460"/>
                  </a:cubicBezTo>
                  <a:lnTo>
                    <a:pt x="967256" y="906300"/>
                  </a:lnTo>
                  <a:cubicBezTo>
                    <a:pt x="967256" y="974880"/>
                    <a:pt x="911376" y="1030760"/>
                    <a:pt x="842796" y="1030760"/>
                  </a:cubicBezTo>
                  <a:close/>
                </a:path>
              </a:pathLst>
            </a:custGeom>
            <a:solidFill>
              <a:srgbClr val="2E2D2D">
                <a:alpha val="60000"/>
              </a:srgbClr>
            </a:solidFill>
          </p:spPr>
        </p:sp>
      </p:grpSp>
      <p:sp>
        <p:nvSpPr>
          <p:cNvPr name="TextBox 12" id="12"/>
          <p:cNvSpPr txBox="true"/>
          <p:nvPr/>
        </p:nvSpPr>
        <p:spPr>
          <a:xfrm rot="0">
            <a:off x="850155" y="2124243"/>
            <a:ext cx="3310048" cy="716280"/>
          </a:xfrm>
          <a:prstGeom prst="rect">
            <a:avLst/>
          </a:prstGeom>
        </p:spPr>
        <p:txBody>
          <a:bodyPr anchor="t" rtlCol="false" tIns="0" lIns="0" bIns="0" rIns="0">
            <a:spAutoFit/>
          </a:bodyPr>
          <a:lstStyle/>
          <a:p>
            <a:pPr marL="0" indent="0" lvl="0">
              <a:lnSpc>
                <a:spcPts val="4200"/>
              </a:lnSpc>
            </a:pPr>
            <a:r>
              <a:rPr lang="en-US" sz="4200">
                <a:solidFill>
                  <a:srgbClr val="FFBD59"/>
                </a:solidFill>
                <a:latin typeface="Mont Heavy"/>
              </a:rPr>
              <a:t>Aanvik Bh</a:t>
            </a:r>
          </a:p>
        </p:txBody>
      </p:sp>
      <p:sp>
        <p:nvSpPr>
          <p:cNvPr name="TextBox 13" id="13"/>
          <p:cNvSpPr txBox="true"/>
          <p:nvPr/>
        </p:nvSpPr>
        <p:spPr>
          <a:xfrm rot="0">
            <a:off x="850155" y="2894435"/>
            <a:ext cx="3065119" cy="365760"/>
          </a:xfrm>
          <a:prstGeom prst="rect">
            <a:avLst/>
          </a:prstGeom>
        </p:spPr>
        <p:txBody>
          <a:bodyPr anchor="t" rtlCol="false" tIns="0" lIns="0" bIns="0" rIns="0">
            <a:spAutoFit/>
          </a:bodyPr>
          <a:lstStyle/>
          <a:p>
            <a:pPr marL="0" indent="0" lvl="0">
              <a:lnSpc>
                <a:spcPts val="2940"/>
              </a:lnSpc>
            </a:pPr>
            <a:r>
              <a:rPr lang="en-US" sz="2100" spc="420">
                <a:solidFill>
                  <a:srgbClr val="FFFFFF"/>
                </a:solidFill>
                <a:latin typeface="Garet"/>
              </a:rPr>
              <a:t>BACKEND TEAM </a:t>
            </a:r>
          </a:p>
        </p:txBody>
      </p:sp>
      <p:sp>
        <p:nvSpPr>
          <p:cNvPr name="TextBox 14" id="14"/>
          <p:cNvSpPr txBox="true"/>
          <p:nvPr/>
        </p:nvSpPr>
        <p:spPr>
          <a:xfrm rot="0">
            <a:off x="624077" y="3262202"/>
            <a:ext cx="5055150" cy="2111375"/>
          </a:xfrm>
          <a:prstGeom prst="rect">
            <a:avLst/>
          </a:prstGeom>
        </p:spPr>
        <p:txBody>
          <a:bodyPr anchor="t" rtlCol="false" tIns="0" lIns="0" bIns="0" rIns="0">
            <a:spAutoFit/>
          </a:bodyPr>
          <a:lstStyle/>
          <a:p>
            <a:pPr marL="431801" indent="-215900" lvl="1">
              <a:lnSpc>
                <a:spcPts val="2800"/>
              </a:lnSpc>
              <a:buFont typeface="Arial"/>
              <a:buChar char="•"/>
            </a:pPr>
            <a:r>
              <a:rPr lang="en-US" sz="2000">
                <a:solidFill>
                  <a:srgbClr val="FFFFFF"/>
                </a:solidFill>
                <a:latin typeface="Canva Sans"/>
              </a:rPr>
              <a:t>Image Processing</a:t>
            </a:r>
          </a:p>
          <a:p>
            <a:pPr marL="431801" indent="-215900" lvl="1">
              <a:lnSpc>
                <a:spcPts val="2800"/>
              </a:lnSpc>
              <a:buFont typeface="Arial"/>
              <a:buChar char="•"/>
            </a:pPr>
            <a:r>
              <a:rPr lang="en-US" sz="2000">
                <a:solidFill>
                  <a:srgbClr val="FFFFFF"/>
                </a:solidFill>
                <a:latin typeface="Canva Sans"/>
              </a:rPr>
              <a:t>SRS Document</a:t>
            </a:r>
          </a:p>
          <a:p>
            <a:pPr marL="431801" indent="-215900" lvl="1">
              <a:lnSpc>
                <a:spcPts val="2800"/>
              </a:lnSpc>
              <a:buFont typeface="Arial"/>
              <a:buChar char="•"/>
            </a:pPr>
            <a:r>
              <a:rPr lang="en-US" sz="2000">
                <a:solidFill>
                  <a:srgbClr val="FFFFFF"/>
                </a:solidFill>
                <a:latin typeface="Canva Sans"/>
              </a:rPr>
              <a:t>Status Tracker</a:t>
            </a:r>
          </a:p>
          <a:p>
            <a:pPr marL="431801" indent="-215900" lvl="1">
              <a:lnSpc>
                <a:spcPts val="2800"/>
              </a:lnSpc>
              <a:buFont typeface="Arial"/>
              <a:buChar char="•"/>
            </a:pPr>
            <a:r>
              <a:rPr lang="en-US" sz="2000">
                <a:solidFill>
                  <a:srgbClr val="FFFFFF"/>
                </a:solidFill>
                <a:latin typeface="Canva Sans"/>
              </a:rPr>
              <a:t>Cloud Deployment</a:t>
            </a:r>
          </a:p>
          <a:p>
            <a:pPr marL="431801" indent="-215900" lvl="1">
              <a:lnSpc>
                <a:spcPts val="2800"/>
              </a:lnSpc>
              <a:buFont typeface="Arial"/>
              <a:buChar char="•"/>
            </a:pPr>
            <a:r>
              <a:rPr lang="en-US" sz="2000">
                <a:solidFill>
                  <a:srgbClr val="FFFFFF"/>
                </a:solidFill>
                <a:latin typeface="Canva Sans"/>
              </a:rPr>
              <a:t>Cost Analysis </a:t>
            </a:r>
          </a:p>
          <a:p>
            <a:pPr marL="431801" indent="-215900" lvl="1">
              <a:lnSpc>
                <a:spcPts val="2800"/>
              </a:lnSpc>
              <a:buFont typeface="Arial"/>
              <a:buChar char="•"/>
            </a:pPr>
            <a:r>
              <a:rPr lang="en-US" sz="2000">
                <a:solidFill>
                  <a:srgbClr val="FFFFFF"/>
                </a:solidFill>
                <a:latin typeface="Canva Sans"/>
              </a:rPr>
              <a:t>R1 Presentation</a:t>
            </a:r>
          </a:p>
        </p:txBody>
      </p:sp>
      <p:grpSp>
        <p:nvGrpSpPr>
          <p:cNvPr name="Group 15" id="15"/>
          <p:cNvGrpSpPr/>
          <p:nvPr/>
        </p:nvGrpSpPr>
        <p:grpSpPr>
          <a:xfrm rot="0">
            <a:off x="4160203" y="5566909"/>
            <a:ext cx="3824074" cy="3965370"/>
            <a:chOff x="0" y="0"/>
            <a:chExt cx="1016678" cy="1054244"/>
          </a:xfrm>
        </p:grpSpPr>
        <p:sp>
          <p:nvSpPr>
            <p:cNvPr name="Freeform 16" id="16"/>
            <p:cNvSpPr/>
            <p:nvPr/>
          </p:nvSpPr>
          <p:spPr>
            <a:xfrm flipH="false" flipV="false" rot="0">
              <a:off x="0" y="0"/>
              <a:ext cx="1016678" cy="1054244"/>
            </a:xfrm>
            <a:custGeom>
              <a:avLst/>
              <a:gdLst/>
              <a:ahLst/>
              <a:cxnLst/>
              <a:rect r="r" b="b" t="t" l="l"/>
              <a:pathLst>
                <a:path h="1054244" w="1016678">
                  <a:moveTo>
                    <a:pt x="892218" y="1054244"/>
                  </a:moveTo>
                  <a:lnTo>
                    <a:pt x="124460" y="1054244"/>
                  </a:lnTo>
                  <a:cubicBezTo>
                    <a:pt x="55880" y="1054244"/>
                    <a:pt x="0" y="998364"/>
                    <a:pt x="0" y="929784"/>
                  </a:cubicBezTo>
                  <a:lnTo>
                    <a:pt x="0" y="124460"/>
                  </a:lnTo>
                  <a:cubicBezTo>
                    <a:pt x="0" y="55880"/>
                    <a:pt x="55880" y="0"/>
                    <a:pt x="124460" y="0"/>
                  </a:cubicBezTo>
                  <a:lnTo>
                    <a:pt x="892218" y="0"/>
                  </a:lnTo>
                  <a:cubicBezTo>
                    <a:pt x="960798" y="0"/>
                    <a:pt x="1016678" y="55880"/>
                    <a:pt x="1016678" y="124460"/>
                  </a:cubicBezTo>
                  <a:lnTo>
                    <a:pt x="1016678" y="929784"/>
                  </a:lnTo>
                  <a:cubicBezTo>
                    <a:pt x="1016678" y="998364"/>
                    <a:pt x="960798" y="1054244"/>
                    <a:pt x="892218" y="1054244"/>
                  </a:cubicBezTo>
                  <a:close/>
                </a:path>
              </a:pathLst>
            </a:custGeom>
            <a:solidFill>
              <a:srgbClr val="2E2D2D">
                <a:alpha val="60000"/>
              </a:srgbClr>
            </a:solidFill>
          </p:spPr>
        </p:sp>
      </p:grpSp>
      <p:sp>
        <p:nvSpPr>
          <p:cNvPr name="TextBox 17" id="17"/>
          <p:cNvSpPr txBox="true"/>
          <p:nvPr/>
        </p:nvSpPr>
        <p:spPr>
          <a:xfrm rot="0">
            <a:off x="4402200" y="6056838"/>
            <a:ext cx="3310048" cy="716280"/>
          </a:xfrm>
          <a:prstGeom prst="rect">
            <a:avLst/>
          </a:prstGeom>
        </p:spPr>
        <p:txBody>
          <a:bodyPr anchor="t" rtlCol="false" tIns="0" lIns="0" bIns="0" rIns="0">
            <a:spAutoFit/>
          </a:bodyPr>
          <a:lstStyle/>
          <a:p>
            <a:pPr marL="0" indent="0" lvl="0">
              <a:lnSpc>
                <a:spcPts val="4200"/>
              </a:lnSpc>
            </a:pPr>
            <a:r>
              <a:rPr lang="en-US" sz="4200">
                <a:solidFill>
                  <a:srgbClr val="FFBD59"/>
                </a:solidFill>
                <a:latin typeface="Mont Heavy"/>
              </a:rPr>
              <a:t>Chetan M</a:t>
            </a:r>
          </a:p>
        </p:txBody>
      </p:sp>
      <p:sp>
        <p:nvSpPr>
          <p:cNvPr name="TextBox 18" id="18"/>
          <p:cNvSpPr txBox="true"/>
          <p:nvPr/>
        </p:nvSpPr>
        <p:spPr>
          <a:xfrm rot="0">
            <a:off x="4402200" y="6759239"/>
            <a:ext cx="3065119" cy="365760"/>
          </a:xfrm>
          <a:prstGeom prst="rect">
            <a:avLst/>
          </a:prstGeom>
        </p:spPr>
        <p:txBody>
          <a:bodyPr anchor="t" rtlCol="false" tIns="0" lIns="0" bIns="0" rIns="0">
            <a:spAutoFit/>
          </a:bodyPr>
          <a:lstStyle/>
          <a:p>
            <a:pPr marL="0" indent="0" lvl="0">
              <a:lnSpc>
                <a:spcPts val="2940"/>
              </a:lnSpc>
            </a:pPr>
            <a:r>
              <a:rPr lang="en-US" sz="2100" spc="420">
                <a:solidFill>
                  <a:srgbClr val="FFFFFF"/>
                </a:solidFill>
                <a:latin typeface="Garet"/>
              </a:rPr>
              <a:t>BACKEND TEAM </a:t>
            </a:r>
          </a:p>
        </p:txBody>
      </p:sp>
      <p:sp>
        <p:nvSpPr>
          <p:cNvPr name="TextBox 19" id="19"/>
          <p:cNvSpPr txBox="true"/>
          <p:nvPr/>
        </p:nvSpPr>
        <p:spPr>
          <a:xfrm rot="0">
            <a:off x="4160203" y="7267874"/>
            <a:ext cx="5055150" cy="2111375"/>
          </a:xfrm>
          <a:prstGeom prst="rect">
            <a:avLst/>
          </a:prstGeom>
        </p:spPr>
        <p:txBody>
          <a:bodyPr anchor="t" rtlCol="false" tIns="0" lIns="0" bIns="0" rIns="0">
            <a:spAutoFit/>
          </a:bodyPr>
          <a:lstStyle/>
          <a:p>
            <a:pPr marL="431801" indent="-215900" lvl="1">
              <a:lnSpc>
                <a:spcPts val="2800"/>
              </a:lnSpc>
              <a:buFont typeface="Arial"/>
              <a:buChar char="•"/>
            </a:pPr>
            <a:r>
              <a:rPr lang="en-US" sz="2000">
                <a:solidFill>
                  <a:srgbClr val="FFFFFF"/>
                </a:solidFill>
                <a:latin typeface="Canva Sans"/>
              </a:rPr>
              <a:t>Deprecation Removal</a:t>
            </a:r>
          </a:p>
          <a:p>
            <a:pPr marL="431801" indent="-215900" lvl="1">
              <a:lnSpc>
                <a:spcPts val="2800"/>
              </a:lnSpc>
              <a:buFont typeface="Arial"/>
              <a:buChar char="•"/>
            </a:pPr>
            <a:r>
              <a:rPr lang="en-US" sz="2000">
                <a:solidFill>
                  <a:srgbClr val="FFFFFF"/>
                </a:solidFill>
                <a:latin typeface="Canva Sans"/>
              </a:rPr>
              <a:t>Project Plan and Synopsis</a:t>
            </a:r>
          </a:p>
          <a:p>
            <a:pPr marL="431801" indent="-215900" lvl="1">
              <a:lnSpc>
                <a:spcPts val="2800"/>
              </a:lnSpc>
              <a:buFont typeface="Arial"/>
              <a:buChar char="•"/>
            </a:pPr>
            <a:r>
              <a:rPr lang="en-US" sz="2000">
                <a:solidFill>
                  <a:srgbClr val="FFFFFF"/>
                </a:solidFill>
                <a:latin typeface="Canva Sans"/>
              </a:rPr>
              <a:t>Image Viewer &amp; Processing</a:t>
            </a:r>
          </a:p>
          <a:p>
            <a:pPr marL="431801" indent="-215900" lvl="1">
              <a:lnSpc>
                <a:spcPts val="2800"/>
              </a:lnSpc>
              <a:buFont typeface="Arial"/>
              <a:buChar char="•"/>
            </a:pPr>
            <a:r>
              <a:rPr lang="en-US" sz="2000">
                <a:solidFill>
                  <a:srgbClr val="FFFFFF"/>
                </a:solidFill>
                <a:latin typeface="Canva Sans"/>
              </a:rPr>
              <a:t>Items Page Backend </a:t>
            </a:r>
          </a:p>
          <a:p>
            <a:pPr marL="431801" indent="-215900" lvl="1">
              <a:lnSpc>
                <a:spcPts val="2800"/>
              </a:lnSpc>
              <a:buFont typeface="Arial"/>
              <a:buChar char="•"/>
            </a:pPr>
            <a:r>
              <a:rPr lang="en-US" sz="2000">
                <a:solidFill>
                  <a:srgbClr val="FFFFFF"/>
                </a:solidFill>
                <a:latin typeface="Canva Sans"/>
              </a:rPr>
              <a:t>Test Plan Tracker</a:t>
            </a:r>
          </a:p>
          <a:p>
            <a:pPr marL="431801" indent="-215900" lvl="1">
              <a:lnSpc>
                <a:spcPts val="2800"/>
              </a:lnSpc>
              <a:buFont typeface="Arial"/>
              <a:buChar char="•"/>
            </a:pPr>
            <a:r>
              <a:rPr lang="en-US" sz="2000">
                <a:solidFill>
                  <a:srgbClr val="FFFFFF"/>
                </a:solidFill>
                <a:latin typeface="Canva Sans"/>
              </a:rPr>
              <a:t>App Architecture</a:t>
            </a:r>
          </a:p>
        </p:txBody>
      </p:sp>
      <p:grpSp>
        <p:nvGrpSpPr>
          <p:cNvPr name="Group 20" id="20"/>
          <p:cNvGrpSpPr/>
          <p:nvPr/>
        </p:nvGrpSpPr>
        <p:grpSpPr>
          <a:xfrm rot="0">
            <a:off x="11424788" y="5624681"/>
            <a:ext cx="3638178" cy="3907598"/>
            <a:chOff x="0" y="0"/>
            <a:chExt cx="967256" cy="1038884"/>
          </a:xfrm>
        </p:grpSpPr>
        <p:sp>
          <p:nvSpPr>
            <p:cNvPr name="Freeform 21" id="21"/>
            <p:cNvSpPr/>
            <p:nvPr/>
          </p:nvSpPr>
          <p:spPr>
            <a:xfrm flipH="false" flipV="false" rot="0">
              <a:off x="0" y="0"/>
              <a:ext cx="967256" cy="1038885"/>
            </a:xfrm>
            <a:custGeom>
              <a:avLst/>
              <a:gdLst/>
              <a:ahLst/>
              <a:cxnLst/>
              <a:rect r="r" b="b" t="t" l="l"/>
              <a:pathLst>
                <a:path h="1038885" w="967256">
                  <a:moveTo>
                    <a:pt x="842796" y="1038884"/>
                  </a:moveTo>
                  <a:lnTo>
                    <a:pt x="124460" y="1038884"/>
                  </a:lnTo>
                  <a:cubicBezTo>
                    <a:pt x="55880" y="1038884"/>
                    <a:pt x="0" y="983004"/>
                    <a:pt x="0" y="914424"/>
                  </a:cubicBezTo>
                  <a:lnTo>
                    <a:pt x="0" y="124460"/>
                  </a:lnTo>
                  <a:cubicBezTo>
                    <a:pt x="0" y="55880"/>
                    <a:pt x="55880" y="0"/>
                    <a:pt x="124460" y="0"/>
                  </a:cubicBezTo>
                  <a:lnTo>
                    <a:pt x="842796" y="0"/>
                  </a:lnTo>
                  <a:cubicBezTo>
                    <a:pt x="911376" y="0"/>
                    <a:pt x="967256" y="55880"/>
                    <a:pt x="967256" y="124460"/>
                  </a:cubicBezTo>
                  <a:lnTo>
                    <a:pt x="967256" y="914425"/>
                  </a:lnTo>
                  <a:cubicBezTo>
                    <a:pt x="967256" y="983004"/>
                    <a:pt x="911376" y="1038885"/>
                    <a:pt x="842796" y="1038885"/>
                  </a:cubicBezTo>
                  <a:close/>
                </a:path>
              </a:pathLst>
            </a:custGeom>
            <a:solidFill>
              <a:srgbClr val="2E2D2D">
                <a:alpha val="60000"/>
              </a:srgbClr>
            </a:solidFill>
          </p:spPr>
        </p:sp>
      </p:grpSp>
      <p:sp>
        <p:nvSpPr>
          <p:cNvPr name="TextBox 22" id="22"/>
          <p:cNvSpPr txBox="true"/>
          <p:nvPr/>
        </p:nvSpPr>
        <p:spPr>
          <a:xfrm rot="0">
            <a:off x="11752918" y="6090584"/>
            <a:ext cx="3310048" cy="716280"/>
          </a:xfrm>
          <a:prstGeom prst="rect">
            <a:avLst/>
          </a:prstGeom>
        </p:spPr>
        <p:txBody>
          <a:bodyPr anchor="t" rtlCol="false" tIns="0" lIns="0" bIns="0" rIns="0">
            <a:spAutoFit/>
          </a:bodyPr>
          <a:lstStyle/>
          <a:p>
            <a:pPr marL="0" indent="0" lvl="0">
              <a:lnSpc>
                <a:spcPts val="4200"/>
              </a:lnSpc>
            </a:pPr>
            <a:r>
              <a:rPr lang="en-US" sz="4200">
                <a:solidFill>
                  <a:srgbClr val="FFBD59"/>
                </a:solidFill>
                <a:latin typeface="Mont Heavy"/>
              </a:rPr>
              <a:t>Rohan Sh</a:t>
            </a:r>
          </a:p>
        </p:txBody>
      </p:sp>
      <p:sp>
        <p:nvSpPr>
          <p:cNvPr name="TextBox 23" id="23"/>
          <p:cNvSpPr txBox="true"/>
          <p:nvPr/>
        </p:nvSpPr>
        <p:spPr>
          <a:xfrm rot="0">
            <a:off x="11711317" y="6759239"/>
            <a:ext cx="3065119" cy="365760"/>
          </a:xfrm>
          <a:prstGeom prst="rect">
            <a:avLst/>
          </a:prstGeom>
        </p:spPr>
        <p:txBody>
          <a:bodyPr anchor="t" rtlCol="false" tIns="0" lIns="0" bIns="0" rIns="0">
            <a:spAutoFit/>
          </a:bodyPr>
          <a:lstStyle/>
          <a:p>
            <a:pPr marL="0" indent="0" lvl="0">
              <a:lnSpc>
                <a:spcPts val="2940"/>
              </a:lnSpc>
            </a:pPr>
            <a:r>
              <a:rPr lang="en-US" sz="2100" spc="420">
                <a:solidFill>
                  <a:srgbClr val="FFFFFF"/>
                </a:solidFill>
                <a:latin typeface="Garet"/>
              </a:rPr>
              <a:t>FRONTEND TEAM </a:t>
            </a:r>
          </a:p>
        </p:txBody>
      </p:sp>
      <p:sp>
        <p:nvSpPr>
          <p:cNvPr name="TextBox 24" id="24"/>
          <p:cNvSpPr txBox="true"/>
          <p:nvPr/>
        </p:nvSpPr>
        <p:spPr>
          <a:xfrm rot="0">
            <a:off x="11603220" y="7465142"/>
            <a:ext cx="5055150" cy="1758950"/>
          </a:xfrm>
          <a:prstGeom prst="rect">
            <a:avLst/>
          </a:prstGeom>
        </p:spPr>
        <p:txBody>
          <a:bodyPr anchor="t" rtlCol="false" tIns="0" lIns="0" bIns="0" rIns="0">
            <a:spAutoFit/>
          </a:bodyPr>
          <a:lstStyle/>
          <a:p>
            <a:pPr marL="431801" indent="-215900" lvl="1">
              <a:lnSpc>
                <a:spcPts val="2800"/>
              </a:lnSpc>
              <a:buFont typeface="Arial"/>
              <a:buChar char="•"/>
            </a:pPr>
            <a:r>
              <a:rPr lang="en-US" sz="2000">
                <a:solidFill>
                  <a:srgbClr val="FFFFFF"/>
                </a:solidFill>
                <a:latin typeface="Canva Sans"/>
              </a:rPr>
              <a:t>Item’s Page and Viewer</a:t>
            </a:r>
          </a:p>
          <a:p>
            <a:pPr marL="431801" indent="-215900" lvl="1">
              <a:lnSpc>
                <a:spcPts val="2800"/>
              </a:lnSpc>
              <a:buFont typeface="Arial"/>
              <a:buChar char="•"/>
            </a:pPr>
            <a:r>
              <a:rPr lang="en-US" sz="2000">
                <a:solidFill>
                  <a:srgbClr val="FFFFFF"/>
                </a:solidFill>
                <a:latin typeface="Canva Sans"/>
              </a:rPr>
              <a:t>Design Document</a:t>
            </a:r>
          </a:p>
          <a:p>
            <a:pPr marL="431801" indent="-215900" lvl="1">
              <a:lnSpc>
                <a:spcPts val="2800"/>
              </a:lnSpc>
              <a:buFont typeface="Arial"/>
              <a:buChar char="•"/>
            </a:pPr>
            <a:r>
              <a:rPr lang="en-US" sz="2000">
                <a:solidFill>
                  <a:srgbClr val="FFFFFF"/>
                </a:solidFill>
                <a:latin typeface="Canva Sans"/>
              </a:rPr>
              <a:t>Figma Actions and UI</a:t>
            </a:r>
          </a:p>
          <a:p>
            <a:pPr marL="431801" indent="-215900" lvl="1">
              <a:lnSpc>
                <a:spcPts val="2800"/>
              </a:lnSpc>
              <a:buFont typeface="Arial"/>
              <a:buChar char="•"/>
            </a:pPr>
            <a:r>
              <a:rPr lang="en-US" sz="2000">
                <a:solidFill>
                  <a:srgbClr val="FFFFFF"/>
                </a:solidFill>
                <a:latin typeface="Canva Sans"/>
              </a:rPr>
              <a:t>Upload Functionality</a:t>
            </a:r>
          </a:p>
          <a:p>
            <a:pPr marL="431801" indent="-215900" lvl="1">
              <a:lnSpc>
                <a:spcPts val="2800"/>
              </a:lnSpc>
              <a:buFont typeface="Arial"/>
              <a:buChar char="•"/>
            </a:pPr>
            <a:r>
              <a:rPr lang="en-US" sz="2000">
                <a:solidFill>
                  <a:srgbClr val="FFFFFF"/>
                </a:solidFill>
                <a:latin typeface="Canva Sans"/>
              </a:rPr>
              <a:t>Camera Page</a:t>
            </a:r>
          </a:p>
        </p:txBody>
      </p:sp>
      <p:grpSp>
        <p:nvGrpSpPr>
          <p:cNvPr name="Group 25" id="25"/>
          <p:cNvGrpSpPr/>
          <p:nvPr/>
        </p:nvGrpSpPr>
        <p:grpSpPr>
          <a:xfrm rot="0">
            <a:off x="13927440" y="1607168"/>
            <a:ext cx="3807611" cy="3710692"/>
            <a:chOff x="0" y="0"/>
            <a:chExt cx="1012302" cy="986534"/>
          </a:xfrm>
        </p:grpSpPr>
        <p:sp>
          <p:nvSpPr>
            <p:cNvPr name="Freeform 26" id="26"/>
            <p:cNvSpPr/>
            <p:nvPr/>
          </p:nvSpPr>
          <p:spPr>
            <a:xfrm flipH="false" flipV="false" rot="0">
              <a:off x="0" y="0"/>
              <a:ext cx="1012302" cy="986534"/>
            </a:xfrm>
            <a:custGeom>
              <a:avLst/>
              <a:gdLst/>
              <a:ahLst/>
              <a:cxnLst/>
              <a:rect r="r" b="b" t="t" l="l"/>
              <a:pathLst>
                <a:path h="986534" w="1012302">
                  <a:moveTo>
                    <a:pt x="887842" y="986534"/>
                  </a:moveTo>
                  <a:lnTo>
                    <a:pt x="124460" y="986534"/>
                  </a:lnTo>
                  <a:cubicBezTo>
                    <a:pt x="55880" y="986534"/>
                    <a:pt x="0" y="930654"/>
                    <a:pt x="0" y="862074"/>
                  </a:cubicBezTo>
                  <a:lnTo>
                    <a:pt x="0" y="124460"/>
                  </a:lnTo>
                  <a:cubicBezTo>
                    <a:pt x="0" y="55880"/>
                    <a:pt x="55880" y="0"/>
                    <a:pt x="124460" y="0"/>
                  </a:cubicBezTo>
                  <a:lnTo>
                    <a:pt x="887842" y="0"/>
                  </a:lnTo>
                  <a:cubicBezTo>
                    <a:pt x="956422" y="0"/>
                    <a:pt x="1012302" y="55880"/>
                    <a:pt x="1012302" y="124460"/>
                  </a:cubicBezTo>
                  <a:lnTo>
                    <a:pt x="1012302" y="862074"/>
                  </a:lnTo>
                  <a:cubicBezTo>
                    <a:pt x="1012302" y="930654"/>
                    <a:pt x="956422" y="986534"/>
                    <a:pt x="887842" y="986534"/>
                  </a:cubicBezTo>
                  <a:close/>
                </a:path>
              </a:pathLst>
            </a:custGeom>
            <a:solidFill>
              <a:srgbClr val="2E2D2D">
                <a:alpha val="60000"/>
              </a:srgbClr>
            </a:solidFill>
          </p:spPr>
        </p:sp>
      </p:grpSp>
      <p:sp>
        <p:nvSpPr>
          <p:cNvPr name="TextBox 27" id="27"/>
          <p:cNvSpPr txBox="true"/>
          <p:nvPr/>
        </p:nvSpPr>
        <p:spPr>
          <a:xfrm rot="0">
            <a:off x="14255571" y="2174417"/>
            <a:ext cx="3310048" cy="716280"/>
          </a:xfrm>
          <a:prstGeom prst="rect">
            <a:avLst/>
          </a:prstGeom>
        </p:spPr>
        <p:txBody>
          <a:bodyPr anchor="t" rtlCol="false" tIns="0" lIns="0" bIns="0" rIns="0">
            <a:spAutoFit/>
          </a:bodyPr>
          <a:lstStyle/>
          <a:p>
            <a:pPr marL="0" indent="0" lvl="0">
              <a:lnSpc>
                <a:spcPts val="4200"/>
              </a:lnSpc>
            </a:pPr>
            <a:r>
              <a:rPr lang="en-US" sz="4200">
                <a:solidFill>
                  <a:srgbClr val="FFBD59"/>
                </a:solidFill>
                <a:latin typeface="Mont Heavy"/>
              </a:rPr>
              <a:t>Rohan N</a:t>
            </a:r>
          </a:p>
        </p:txBody>
      </p:sp>
      <p:sp>
        <p:nvSpPr>
          <p:cNvPr name="TextBox 28" id="28"/>
          <p:cNvSpPr txBox="true"/>
          <p:nvPr/>
        </p:nvSpPr>
        <p:spPr>
          <a:xfrm rot="0">
            <a:off x="14255571" y="2843072"/>
            <a:ext cx="3065119" cy="365760"/>
          </a:xfrm>
          <a:prstGeom prst="rect">
            <a:avLst/>
          </a:prstGeom>
        </p:spPr>
        <p:txBody>
          <a:bodyPr anchor="t" rtlCol="false" tIns="0" lIns="0" bIns="0" rIns="0">
            <a:spAutoFit/>
          </a:bodyPr>
          <a:lstStyle/>
          <a:p>
            <a:pPr marL="0" indent="0" lvl="0">
              <a:lnSpc>
                <a:spcPts val="2940"/>
              </a:lnSpc>
            </a:pPr>
            <a:r>
              <a:rPr lang="en-US" sz="2100" spc="420">
                <a:solidFill>
                  <a:srgbClr val="FFFFFF"/>
                </a:solidFill>
                <a:latin typeface="Garet"/>
              </a:rPr>
              <a:t>FRONTEND TEAM </a:t>
            </a:r>
          </a:p>
        </p:txBody>
      </p:sp>
      <p:sp>
        <p:nvSpPr>
          <p:cNvPr name="TextBox 29" id="29"/>
          <p:cNvSpPr txBox="true"/>
          <p:nvPr/>
        </p:nvSpPr>
        <p:spPr>
          <a:xfrm rot="0">
            <a:off x="14041579" y="3309475"/>
            <a:ext cx="5055150" cy="1758950"/>
          </a:xfrm>
          <a:prstGeom prst="rect">
            <a:avLst/>
          </a:prstGeom>
        </p:spPr>
        <p:txBody>
          <a:bodyPr anchor="t" rtlCol="false" tIns="0" lIns="0" bIns="0" rIns="0">
            <a:spAutoFit/>
          </a:bodyPr>
          <a:lstStyle/>
          <a:p>
            <a:pPr marL="431801" indent="-215900" lvl="1">
              <a:lnSpc>
                <a:spcPts val="2800"/>
              </a:lnSpc>
              <a:buFont typeface="Arial"/>
              <a:buChar char="•"/>
            </a:pPr>
            <a:r>
              <a:rPr lang="en-US" sz="2000">
                <a:solidFill>
                  <a:srgbClr val="FFFFFF"/>
                </a:solidFill>
                <a:latin typeface="Canva Sans"/>
              </a:rPr>
              <a:t>Home Page</a:t>
            </a:r>
          </a:p>
          <a:p>
            <a:pPr marL="431801" indent="-215900" lvl="1">
              <a:lnSpc>
                <a:spcPts val="2800"/>
              </a:lnSpc>
              <a:buFont typeface="Arial"/>
              <a:buChar char="•"/>
            </a:pPr>
            <a:r>
              <a:rPr lang="en-US" sz="2000">
                <a:solidFill>
                  <a:srgbClr val="FFFFFF"/>
                </a:solidFill>
                <a:latin typeface="Canva Sans"/>
              </a:rPr>
              <a:t>Camera Page</a:t>
            </a:r>
          </a:p>
          <a:p>
            <a:pPr marL="431801" indent="-215900" lvl="1">
              <a:lnSpc>
                <a:spcPts val="2800"/>
              </a:lnSpc>
              <a:buFont typeface="Arial"/>
              <a:buChar char="•"/>
            </a:pPr>
            <a:r>
              <a:rPr lang="en-US" sz="2000">
                <a:solidFill>
                  <a:srgbClr val="FFFFFF"/>
                </a:solidFill>
                <a:latin typeface="Canva Sans"/>
              </a:rPr>
              <a:t>Design Document</a:t>
            </a:r>
          </a:p>
          <a:p>
            <a:pPr marL="431801" indent="-215900" lvl="1">
              <a:lnSpc>
                <a:spcPts val="2800"/>
              </a:lnSpc>
              <a:buFont typeface="Arial"/>
              <a:buChar char="•"/>
            </a:pPr>
            <a:r>
              <a:rPr lang="en-US" sz="2000">
                <a:solidFill>
                  <a:srgbClr val="FFFFFF"/>
                </a:solidFill>
                <a:latin typeface="Canva Sans"/>
              </a:rPr>
              <a:t>Item’s List</a:t>
            </a:r>
          </a:p>
          <a:p>
            <a:pPr marL="431801" indent="-215900" lvl="1">
              <a:lnSpc>
                <a:spcPts val="2800"/>
              </a:lnSpc>
              <a:buFont typeface="Arial"/>
              <a:buChar char="•"/>
            </a:pPr>
            <a:r>
              <a:rPr lang="en-US" sz="2000">
                <a:solidFill>
                  <a:srgbClr val="FFFFFF"/>
                </a:solidFill>
                <a:latin typeface="Canva Sans"/>
              </a:rPr>
              <a:t>SRS Document</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333" r="0" b="-3333"/>
            </a:stretch>
          </a:blipFill>
        </p:spPr>
      </p:sp>
      <p:sp>
        <p:nvSpPr>
          <p:cNvPr name="Freeform 3" id="3"/>
          <p:cNvSpPr/>
          <p:nvPr/>
        </p:nvSpPr>
        <p:spPr>
          <a:xfrm flipH="false" flipV="false" rot="0">
            <a:off x="0" y="0"/>
            <a:ext cx="18288000" cy="4273013"/>
          </a:xfrm>
          <a:custGeom>
            <a:avLst/>
            <a:gdLst/>
            <a:ahLst/>
            <a:cxnLst/>
            <a:rect r="r" b="b" t="t" l="l"/>
            <a:pathLst>
              <a:path h="4273013" w="18288000">
                <a:moveTo>
                  <a:pt x="0" y="0"/>
                </a:moveTo>
                <a:lnTo>
                  <a:pt x="18288000" y="0"/>
                </a:lnTo>
                <a:lnTo>
                  <a:pt x="18288000" y="4273013"/>
                </a:lnTo>
                <a:lnTo>
                  <a:pt x="0" y="4273013"/>
                </a:lnTo>
                <a:lnTo>
                  <a:pt x="0" y="0"/>
                </a:lnTo>
                <a:close/>
              </a:path>
            </a:pathLst>
          </a:custGeom>
          <a:blipFill>
            <a:blip r:embed="rId3"/>
            <a:stretch>
              <a:fillRect l="0" t="-255586" r="0" b="0"/>
            </a:stretch>
          </a:blipFill>
        </p:spPr>
      </p:sp>
      <p:sp>
        <p:nvSpPr>
          <p:cNvPr name="TextBox 4" id="4"/>
          <p:cNvSpPr txBox="true"/>
          <p:nvPr/>
        </p:nvSpPr>
        <p:spPr>
          <a:xfrm rot="0">
            <a:off x="2510202" y="3175397"/>
            <a:ext cx="13267596" cy="2276475"/>
          </a:xfrm>
          <a:prstGeom prst="rect">
            <a:avLst/>
          </a:prstGeom>
        </p:spPr>
        <p:txBody>
          <a:bodyPr anchor="t" rtlCol="false" tIns="0" lIns="0" bIns="0" rIns="0">
            <a:spAutoFit/>
          </a:bodyPr>
          <a:lstStyle/>
          <a:p>
            <a:pPr algn="ctr">
              <a:lnSpc>
                <a:spcPts val="14400"/>
              </a:lnSpc>
            </a:pPr>
            <a:r>
              <a:rPr lang="en-US" sz="12000">
                <a:solidFill>
                  <a:srgbClr val="FFFFFF"/>
                </a:solidFill>
                <a:latin typeface="Mont Heavy"/>
              </a:rPr>
              <a:t>Thank You</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5F5F5"/>
        </a:solidFill>
      </p:bgPr>
    </p:bg>
    <p:spTree>
      <p:nvGrpSpPr>
        <p:cNvPr id="1" name=""/>
        <p:cNvGrpSpPr/>
        <p:nvPr/>
      </p:nvGrpSpPr>
      <p:grpSpPr>
        <a:xfrm>
          <a:off x="0" y="0"/>
          <a:ext cx="0" cy="0"/>
          <a:chOff x="0" y="0"/>
          <a:chExt cx="0" cy="0"/>
        </a:xfrm>
      </p:grpSpPr>
      <p:grpSp>
        <p:nvGrpSpPr>
          <p:cNvPr name="Group 2" id="2"/>
          <p:cNvGrpSpPr/>
          <p:nvPr/>
        </p:nvGrpSpPr>
        <p:grpSpPr>
          <a:xfrm rot="5400000">
            <a:off x="8046708" y="385825"/>
            <a:ext cx="11245538" cy="9778557"/>
            <a:chOff x="0" y="0"/>
            <a:chExt cx="2961788" cy="2575423"/>
          </a:xfrm>
        </p:grpSpPr>
        <p:sp>
          <p:nvSpPr>
            <p:cNvPr name="Freeform 3" id="3"/>
            <p:cNvSpPr/>
            <p:nvPr/>
          </p:nvSpPr>
          <p:spPr>
            <a:xfrm flipH="false" flipV="false" rot="0">
              <a:off x="0" y="0"/>
              <a:ext cx="2961788" cy="2575422"/>
            </a:xfrm>
            <a:custGeom>
              <a:avLst/>
              <a:gdLst/>
              <a:ahLst/>
              <a:cxnLst/>
              <a:rect r="r" b="b" t="t" l="l"/>
              <a:pathLst>
                <a:path h="2575422" w="2961788">
                  <a:moveTo>
                    <a:pt x="0" y="0"/>
                  </a:moveTo>
                  <a:lnTo>
                    <a:pt x="2961788" y="0"/>
                  </a:lnTo>
                  <a:lnTo>
                    <a:pt x="2961788" y="2575422"/>
                  </a:lnTo>
                  <a:lnTo>
                    <a:pt x="0" y="2575422"/>
                  </a:lnTo>
                  <a:close/>
                </a:path>
              </a:pathLst>
            </a:custGeom>
            <a:solidFill>
              <a:srgbClr val="000000"/>
            </a:solidFill>
          </p:spPr>
        </p:sp>
        <p:sp>
          <p:nvSpPr>
            <p:cNvPr name="TextBox 4" id="4"/>
            <p:cNvSpPr txBox="true"/>
            <p:nvPr/>
          </p:nvSpPr>
          <p:spPr>
            <a:xfrm>
              <a:off x="0" y="-28575"/>
              <a:ext cx="2961788" cy="2603998"/>
            </a:xfrm>
            <a:prstGeom prst="rect">
              <a:avLst/>
            </a:prstGeom>
          </p:spPr>
          <p:txBody>
            <a:bodyPr anchor="ctr" rtlCol="false" tIns="50800" lIns="50800" bIns="50800" rIns="50800"/>
            <a:lstStyle/>
            <a:p>
              <a:pPr algn="ctr">
                <a:lnSpc>
                  <a:spcPts val="1869"/>
                </a:lnSpc>
              </a:pPr>
            </a:p>
          </p:txBody>
        </p:sp>
      </p:grpSp>
      <p:sp>
        <p:nvSpPr>
          <p:cNvPr name="AutoShape 5" id="5"/>
          <p:cNvSpPr/>
          <p:nvPr/>
        </p:nvSpPr>
        <p:spPr>
          <a:xfrm flipH="true" flipV="true">
            <a:off x="-464263" y="8992664"/>
            <a:ext cx="15156557" cy="0"/>
          </a:xfrm>
          <a:prstGeom prst="line">
            <a:avLst/>
          </a:prstGeom>
          <a:ln cap="flat" w="76200">
            <a:solidFill>
              <a:srgbClr val="C23A97"/>
            </a:solidFill>
            <a:prstDash val="solid"/>
            <a:headEnd type="none" len="sm" w="sm"/>
            <a:tailEnd type="none" len="sm" w="sm"/>
          </a:ln>
        </p:spPr>
      </p:sp>
      <p:sp>
        <p:nvSpPr>
          <p:cNvPr name="AutoShape 6" id="6"/>
          <p:cNvSpPr/>
          <p:nvPr/>
        </p:nvSpPr>
        <p:spPr>
          <a:xfrm flipH="true">
            <a:off x="10494314" y="1454991"/>
            <a:ext cx="8347436" cy="0"/>
          </a:xfrm>
          <a:prstGeom prst="line">
            <a:avLst/>
          </a:prstGeom>
          <a:ln cap="flat" w="76200">
            <a:solidFill>
              <a:srgbClr val="F5F5F5"/>
            </a:solidFill>
            <a:prstDash val="solid"/>
            <a:headEnd type="none" len="sm" w="sm"/>
            <a:tailEnd type="none" len="sm" w="sm"/>
          </a:ln>
        </p:spPr>
      </p:sp>
      <p:sp>
        <p:nvSpPr>
          <p:cNvPr name="Freeform 7" id="7"/>
          <p:cNvSpPr/>
          <p:nvPr/>
        </p:nvSpPr>
        <p:spPr>
          <a:xfrm flipH="false" flipV="false" rot="0">
            <a:off x="-97886" y="1454991"/>
            <a:ext cx="8878084" cy="2999448"/>
          </a:xfrm>
          <a:custGeom>
            <a:avLst/>
            <a:gdLst/>
            <a:ahLst/>
            <a:cxnLst/>
            <a:rect r="r" b="b" t="t" l="l"/>
            <a:pathLst>
              <a:path h="2999448" w="8878084">
                <a:moveTo>
                  <a:pt x="0" y="0"/>
                </a:moveTo>
                <a:lnTo>
                  <a:pt x="8878084" y="0"/>
                </a:lnTo>
                <a:lnTo>
                  <a:pt x="8878084" y="2999448"/>
                </a:lnTo>
                <a:lnTo>
                  <a:pt x="0" y="2999448"/>
                </a:lnTo>
                <a:lnTo>
                  <a:pt x="0" y="0"/>
                </a:lnTo>
                <a:close/>
              </a:path>
            </a:pathLst>
          </a:custGeom>
          <a:blipFill>
            <a:blip r:embed="rId2"/>
            <a:stretch>
              <a:fillRect l="0" t="0" r="0" b="0"/>
            </a:stretch>
          </a:blipFill>
        </p:spPr>
      </p:sp>
      <p:sp>
        <p:nvSpPr>
          <p:cNvPr name="Freeform 8" id="8"/>
          <p:cNvSpPr/>
          <p:nvPr/>
        </p:nvSpPr>
        <p:spPr>
          <a:xfrm flipH="false" flipV="false" rot="0">
            <a:off x="1719944" y="4731077"/>
            <a:ext cx="4965068" cy="4114800"/>
          </a:xfrm>
          <a:custGeom>
            <a:avLst/>
            <a:gdLst/>
            <a:ahLst/>
            <a:cxnLst/>
            <a:rect r="r" b="b" t="t" l="l"/>
            <a:pathLst>
              <a:path h="4114800" w="4965068">
                <a:moveTo>
                  <a:pt x="0" y="0"/>
                </a:moveTo>
                <a:lnTo>
                  <a:pt x="4965067" y="0"/>
                </a:lnTo>
                <a:lnTo>
                  <a:pt x="4965067"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9" id="9"/>
          <p:cNvSpPr txBox="true"/>
          <p:nvPr/>
        </p:nvSpPr>
        <p:spPr>
          <a:xfrm rot="0">
            <a:off x="9588828" y="1842096"/>
            <a:ext cx="8161299" cy="1357630"/>
          </a:xfrm>
          <a:prstGeom prst="rect">
            <a:avLst/>
          </a:prstGeom>
        </p:spPr>
        <p:txBody>
          <a:bodyPr anchor="t" rtlCol="false" tIns="0" lIns="0" bIns="0" rIns="0">
            <a:spAutoFit/>
          </a:bodyPr>
          <a:lstStyle/>
          <a:p>
            <a:pPr algn="ctr">
              <a:lnSpc>
                <a:spcPts val="5390"/>
              </a:lnSpc>
            </a:pPr>
            <a:r>
              <a:rPr lang="en-US" sz="4900" spc="156">
                <a:solidFill>
                  <a:srgbClr val="FFFFFF"/>
                </a:solidFill>
                <a:latin typeface="Open Sauce Medium"/>
              </a:rPr>
              <a:t>INTRODUCTION TO PRODUCT DETECTION</a:t>
            </a:r>
          </a:p>
        </p:txBody>
      </p:sp>
      <p:sp>
        <p:nvSpPr>
          <p:cNvPr name="TextBox 10" id="10"/>
          <p:cNvSpPr txBox="true"/>
          <p:nvPr/>
        </p:nvSpPr>
        <p:spPr>
          <a:xfrm rot="0">
            <a:off x="9770731" y="3308273"/>
            <a:ext cx="8347436" cy="5684391"/>
          </a:xfrm>
          <a:prstGeom prst="rect">
            <a:avLst/>
          </a:prstGeom>
        </p:spPr>
        <p:txBody>
          <a:bodyPr anchor="t" rtlCol="false" tIns="0" lIns="0" bIns="0" rIns="0">
            <a:spAutoFit/>
          </a:bodyPr>
          <a:lstStyle/>
          <a:p>
            <a:pPr marL="552554" indent="-276277" lvl="1">
              <a:lnSpc>
                <a:spcPts val="3762"/>
              </a:lnSpc>
              <a:buFont typeface="Arial"/>
              <a:buChar char="•"/>
            </a:pPr>
            <a:r>
              <a:rPr lang="en-US" sz="2559">
                <a:solidFill>
                  <a:srgbClr val="FFFFFF"/>
                </a:solidFill>
                <a:latin typeface="Open Sauce Light"/>
              </a:rPr>
              <a:t>In today's fast-paced world, efficient product detection holds immense significance across diverse industries.</a:t>
            </a:r>
          </a:p>
          <a:p>
            <a:pPr marL="552554" indent="-276277" lvl="1">
              <a:lnSpc>
                <a:spcPts val="3762"/>
              </a:lnSpc>
              <a:buFont typeface="Arial"/>
              <a:buChar char="•"/>
            </a:pPr>
            <a:r>
              <a:rPr lang="en-US" sz="2559">
                <a:solidFill>
                  <a:srgbClr val="FFFFFF"/>
                </a:solidFill>
                <a:latin typeface="Open Sauce Light"/>
              </a:rPr>
              <a:t>Leveraging computer vision (CV) algorithms, particularly those empowered by deep neural networks, offers a promising solution to this challenge.</a:t>
            </a:r>
          </a:p>
          <a:p>
            <a:pPr marL="552554" indent="-276277" lvl="1">
              <a:lnSpc>
                <a:spcPts val="3762"/>
              </a:lnSpc>
              <a:buFont typeface="Arial"/>
              <a:buChar char="•"/>
            </a:pPr>
            <a:r>
              <a:rPr lang="en-US" sz="2559">
                <a:solidFill>
                  <a:srgbClr val="FFFFFF"/>
                </a:solidFill>
                <a:latin typeface="Open Sauce Light"/>
              </a:rPr>
              <a:t>This multimodal product detection algorithm, developed by our client accurately identifies products from both static images and live video feeds. </a:t>
            </a:r>
          </a:p>
          <a:p>
            <a:pPr>
              <a:lnSpc>
                <a:spcPts val="3762"/>
              </a:lnSpc>
            </a:pPr>
          </a:p>
        </p:txBody>
      </p:sp>
    </p:spTree>
  </p:cSld>
  <p:clrMapOvr>
    <a:masterClrMapping/>
  </p:clrMapOvr>
</p:sld>
</file>

<file path=ppt/slides/slide3.xml><?xml version="1.0" encoding="utf-8"?>
<p:sld xmlns:p="http://schemas.openxmlformats.org/presentationml/2006/main" xmlns:a="http://schemas.openxmlformats.org/drawingml/2006/main">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690092" y="2372147"/>
            <a:ext cx="20370072" cy="6018193"/>
            <a:chOff x="0" y="0"/>
            <a:chExt cx="5364957" cy="1585039"/>
          </a:xfrm>
        </p:grpSpPr>
        <p:sp>
          <p:nvSpPr>
            <p:cNvPr name="Freeform 3" id="3"/>
            <p:cNvSpPr/>
            <p:nvPr/>
          </p:nvSpPr>
          <p:spPr>
            <a:xfrm flipH="false" flipV="false" rot="0">
              <a:off x="0" y="0"/>
              <a:ext cx="5364957" cy="1585039"/>
            </a:xfrm>
            <a:custGeom>
              <a:avLst/>
              <a:gdLst/>
              <a:ahLst/>
              <a:cxnLst/>
              <a:rect r="r" b="b" t="t" l="l"/>
              <a:pathLst>
                <a:path h="1585039" w="5364957">
                  <a:moveTo>
                    <a:pt x="0" y="0"/>
                  </a:moveTo>
                  <a:lnTo>
                    <a:pt x="5364957" y="0"/>
                  </a:lnTo>
                  <a:lnTo>
                    <a:pt x="5364957" y="1585039"/>
                  </a:lnTo>
                  <a:lnTo>
                    <a:pt x="0" y="1585039"/>
                  </a:lnTo>
                  <a:close/>
                </a:path>
              </a:pathLst>
            </a:custGeom>
            <a:solidFill>
              <a:srgbClr val="F5F5F5"/>
            </a:solidFill>
          </p:spPr>
        </p:sp>
        <p:sp>
          <p:nvSpPr>
            <p:cNvPr name="TextBox 4" id="4"/>
            <p:cNvSpPr txBox="true"/>
            <p:nvPr/>
          </p:nvSpPr>
          <p:spPr>
            <a:xfrm>
              <a:off x="0" y="-28575"/>
              <a:ext cx="5364957" cy="1613614"/>
            </a:xfrm>
            <a:prstGeom prst="rect">
              <a:avLst/>
            </a:prstGeom>
          </p:spPr>
          <p:txBody>
            <a:bodyPr anchor="ctr" rtlCol="false" tIns="50800" lIns="50800" bIns="50800" rIns="50800"/>
            <a:lstStyle/>
            <a:p>
              <a:pPr algn="ctr">
                <a:lnSpc>
                  <a:spcPts val="1869"/>
                </a:lnSpc>
              </a:pPr>
            </a:p>
          </p:txBody>
        </p:sp>
      </p:grpSp>
      <p:sp>
        <p:nvSpPr>
          <p:cNvPr name="TextBox 5" id="5"/>
          <p:cNvSpPr txBox="true"/>
          <p:nvPr/>
        </p:nvSpPr>
        <p:spPr>
          <a:xfrm rot="0">
            <a:off x="1346762" y="3537456"/>
            <a:ext cx="6543672" cy="898081"/>
          </a:xfrm>
          <a:prstGeom prst="rect">
            <a:avLst/>
          </a:prstGeom>
        </p:spPr>
        <p:txBody>
          <a:bodyPr anchor="t" rtlCol="false" tIns="0" lIns="0" bIns="0" rIns="0">
            <a:spAutoFit/>
          </a:bodyPr>
          <a:lstStyle/>
          <a:p>
            <a:pPr algn="r">
              <a:lnSpc>
                <a:spcPts val="6836"/>
              </a:lnSpc>
            </a:pPr>
            <a:r>
              <a:rPr lang="en-US" sz="6215" spc="198">
                <a:solidFill>
                  <a:srgbClr val="000000"/>
                </a:solidFill>
                <a:latin typeface="Days"/>
              </a:rPr>
              <a:t>Mission </a:t>
            </a:r>
          </a:p>
        </p:txBody>
      </p:sp>
      <p:sp>
        <p:nvSpPr>
          <p:cNvPr name="TextBox 6" id="6"/>
          <p:cNvSpPr txBox="true"/>
          <p:nvPr/>
        </p:nvSpPr>
        <p:spPr>
          <a:xfrm rot="0">
            <a:off x="8683023" y="2766214"/>
            <a:ext cx="8576277" cy="5979033"/>
          </a:xfrm>
          <a:prstGeom prst="rect">
            <a:avLst/>
          </a:prstGeom>
        </p:spPr>
        <p:txBody>
          <a:bodyPr anchor="t" rtlCol="false" tIns="0" lIns="0" bIns="0" rIns="0">
            <a:spAutoFit/>
          </a:bodyPr>
          <a:lstStyle/>
          <a:p>
            <a:pPr marL="496567" indent="-248284" lvl="1">
              <a:lnSpc>
                <a:spcPts val="3380"/>
              </a:lnSpc>
              <a:buFont typeface="Arial"/>
              <a:buChar char="•"/>
            </a:pPr>
            <a:r>
              <a:rPr lang="en-US" sz="2299">
                <a:solidFill>
                  <a:srgbClr val="000000"/>
                </a:solidFill>
                <a:latin typeface="Open Sauce Light"/>
              </a:rPr>
              <a:t>The primary objective is to make these powerful CV capabilities widely accessible through a user-friendly mobile platform.</a:t>
            </a:r>
          </a:p>
          <a:p>
            <a:pPr marL="496567" indent="-248284" lvl="1">
              <a:lnSpc>
                <a:spcPts val="3380"/>
              </a:lnSpc>
              <a:buFont typeface="Arial"/>
              <a:buChar char="•"/>
            </a:pPr>
            <a:r>
              <a:rPr lang="en-US" sz="2299">
                <a:solidFill>
                  <a:srgbClr val="000000"/>
                </a:solidFill>
                <a:latin typeface="Open Sauce Light"/>
              </a:rPr>
              <a:t>The application will support two key functionalities: still image recognition and real-time video analysis. </a:t>
            </a:r>
          </a:p>
          <a:p>
            <a:pPr marL="496567" indent="-248284" lvl="1">
              <a:lnSpc>
                <a:spcPts val="3380"/>
              </a:lnSpc>
              <a:buFont typeface="Arial"/>
              <a:buChar char="•"/>
            </a:pPr>
            <a:r>
              <a:rPr lang="en-US" sz="2299">
                <a:solidFill>
                  <a:srgbClr val="000000"/>
                </a:solidFill>
                <a:latin typeface="Open Sauce Light"/>
              </a:rPr>
              <a:t>Users will be able to capture a photograph or stream video directly through the app, which will then communicate with cloud-based computing resources to process the data using existing CV algorithms. </a:t>
            </a:r>
          </a:p>
          <a:p>
            <a:pPr marL="496567" indent="-248284" lvl="1">
              <a:lnSpc>
                <a:spcPts val="3380"/>
              </a:lnSpc>
              <a:buFont typeface="Arial"/>
              <a:buChar char="•"/>
            </a:pPr>
            <a:r>
              <a:rPr lang="en-US" sz="2299">
                <a:solidFill>
                  <a:srgbClr val="000000"/>
                </a:solidFill>
                <a:latin typeface="Open Sauce Light"/>
              </a:rPr>
              <a:t>The processed information will be swiftly relayed back to the mobile application, ensuring users receive low latency, real-time results.</a:t>
            </a:r>
          </a:p>
          <a:p>
            <a:pPr>
              <a:lnSpc>
                <a:spcPts val="3380"/>
              </a:lnSpc>
            </a:pPr>
          </a:p>
          <a:p>
            <a:pPr>
              <a:lnSpc>
                <a:spcPts val="3380"/>
              </a:lnSpc>
            </a:pPr>
            <a:r>
              <a:rPr lang="en-US" sz="2299">
                <a:solidFill>
                  <a:srgbClr val="000000"/>
                </a:solidFill>
                <a:latin typeface="Open Sauce"/>
              </a:rPr>
              <a:t>  </a:t>
            </a:r>
          </a:p>
        </p:txBody>
      </p:sp>
      <p:sp>
        <p:nvSpPr>
          <p:cNvPr name="TextBox 7" id="7"/>
          <p:cNvSpPr txBox="true"/>
          <p:nvPr/>
        </p:nvSpPr>
        <p:spPr>
          <a:xfrm rot="0">
            <a:off x="1346762" y="4492688"/>
            <a:ext cx="6543672" cy="888556"/>
          </a:xfrm>
          <a:prstGeom prst="rect">
            <a:avLst/>
          </a:prstGeom>
        </p:spPr>
        <p:txBody>
          <a:bodyPr anchor="t" rtlCol="false" tIns="0" lIns="0" bIns="0" rIns="0">
            <a:spAutoFit/>
          </a:bodyPr>
          <a:lstStyle/>
          <a:p>
            <a:pPr algn="r">
              <a:lnSpc>
                <a:spcPts val="6836"/>
              </a:lnSpc>
            </a:pPr>
            <a:r>
              <a:rPr lang="en-US" sz="6215" spc="198">
                <a:solidFill>
                  <a:srgbClr val="000000"/>
                </a:solidFill>
                <a:latin typeface="Open Sauce Medium"/>
              </a:rPr>
              <a:t>STATEMENT</a:t>
            </a:r>
          </a:p>
        </p:txBody>
      </p:sp>
      <p:sp>
        <p:nvSpPr>
          <p:cNvPr name="AutoShape 8" id="8"/>
          <p:cNvSpPr/>
          <p:nvPr/>
        </p:nvSpPr>
        <p:spPr>
          <a:xfrm flipH="true" flipV="true">
            <a:off x="-7266123" y="5614472"/>
            <a:ext cx="15156557" cy="0"/>
          </a:xfrm>
          <a:prstGeom prst="line">
            <a:avLst/>
          </a:prstGeom>
          <a:ln cap="flat" w="76200">
            <a:solidFill>
              <a:srgbClr val="C23A97"/>
            </a:solidFill>
            <a:prstDash val="solid"/>
            <a:headEnd type="none" len="sm" w="sm"/>
            <a:tailEnd type="none" len="sm" w="sm"/>
          </a:ln>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6250" t="0" r="-6250" b="0"/>
            </a:stretch>
          </a:blipFill>
        </p:spPr>
      </p:sp>
      <p:sp>
        <p:nvSpPr>
          <p:cNvPr name="Freeform 3" id="3"/>
          <p:cNvSpPr/>
          <p:nvPr/>
        </p:nvSpPr>
        <p:spPr>
          <a:xfrm flipH="false" flipV="false" rot="0">
            <a:off x="-5547207" y="3464811"/>
            <a:ext cx="12294563" cy="12182794"/>
          </a:xfrm>
          <a:custGeom>
            <a:avLst/>
            <a:gdLst/>
            <a:ahLst/>
            <a:cxnLst/>
            <a:rect r="r" b="b" t="t" l="l"/>
            <a:pathLst>
              <a:path h="12182794" w="12294563">
                <a:moveTo>
                  <a:pt x="0" y="0"/>
                </a:moveTo>
                <a:lnTo>
                  <a:pt x="12294564" y="0"/>
                </a:lnTo>
                <a:lnTo>
                  <a:pt x="12294564" y="12182795"/>
                </a:lnTo>
                <a:lnTo>
                  <a:pt x="0" y="1218279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1616807" y="2659511"/>
            <a:ext cx="7268184" cy="2483989"/>
            <a:chOff x="0" y="0"/>
            <a:chExt cx="1932339" cy="660400"/>
          </a:xfrm>
        </p:grpSpPr>
        <p:sp>
          <p:nvSpPr>
            <p:cNvPr name="Freeform 5" id="5"/>
            <p:cNvSpPr/>
            <p:nvPr/>
          </p:nvSpPr>
          <p:spPr>
            <a:xfrm flipH="false" flipV="false" rot="0">
              <a:off x="0" y="0"/>
              <a:ext cx="1932339" cy="660400"/>
            </a:xfrm>
            <a:custGeom>
              <a:avLst/>
              <a:gdLst/>
              <a:ahLst/>
              <a:cxnLst/>
              <a:rect r="r" b="b" t="t" l="l"/>
              <a:pathLst>
                <a:path h="660400" w="1932339">
                  <a:moveTo>
                    <a:pt x="1807879" y="660400"/>
                  </a:moveTo>
                  <a:lnTo>
                    <a:pt x="124460" y="660400"/>
                  </a:lnTo>
                  <a:cubicBezTo>
                    <a:pt x="55880" y="660400"/>
                    <a:pt x="0" y="604520"/>
                    <a:pt x="0" y="535940"/>
                  </a:cubicBezTo>
                  <a:lnTo>
                    <a:pt x="0" y="124460"/>
                  </a:lnTo>
                  <a:cubicBezTo>
                    <a:pt x="0" y="55880"/>
                    <a:pt x="55880" y="0"/>
                    <a:pt x="124460" y="0"/>
                  </a:cubicBezTo>
                  <a:lnTo>
                    <a:pt x="1807879" y="0"/>
                  </a:lnTo>
                  <a:cubicBezTo>
                    <a:pt x="1876459" y="0"/>
                    <a:pt x="1932339" y="55880"/>
                    <a:pt x="1932339" y="124460"/>
                  </a:cubicBezTo>
                  <a:lnTo>
                    <a:pt x="1932339" y="535940"/>
                  </a:lnTo>
                  <a:cubicBezTo>
                    <a:pt x="1932339" y="604520"/>
                    <a:pt x="1876459" y="660400"/>
                    <a:pt x="1807879" y="660400"/>
                  </a:cubicBezTo>
                  <a:close/>
                </a:path>
              </a:pathLst>
            </a:custGeom>
            <a:solidFill>
              <a:srgbClr val="2E2D2D">
                <a:alpha val="60000"/>
              </a:srgbClr>
            </a:solidFill>
          </p:spPr>
        </p:sp>
      </p:grpSp>
      <p:grpSp>
        <p:nvGrpSpPr>
          <p:cNvPr name="Group 6" id="6"/>
          <p:cNvGrpSpPr/>
          <p:nvPr/>
        </p:nvGrpSpPr>
        <p:grpSpPr>
          <a:xfrm rot="0">
            <a:off x="600075" y="2638074"/>
            <a:ext cx="2483999" cy="2483989"/>
            <a:chOff x="0" y="0"/>
            <a:chExt cx="6350000" cy="6349975"/>
          </a:xfrm>
        </p:grpSpPr>
        <p:sp>
          <p:nvSpPr>
            <p:cNvPr name="Freeform 7" id="7"/>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5"/>
              <a:stretch>
                <a:fillRect l="-1601" t="0" r="-1601" b="0"/>
              </a:stretch>
            </a:blipFill>
          </p:spPr>
        </p:sp>
      </p:grpSp>
      <p:grpSp>
        <p:nvGrpSpPr>
          <p:cNvPr name="Group 8" id="8"/>
          <p:cNvGrpSpPr/>
          <p:nvPr/>
        </p:nvGrpSpPr>
        <p:grpSpPr>
          <a:xfrm rot="0">
            <a:off x="1835951" y="6000750"/>
            <a:ext cx="7268184" cy="2483989"/>
            <a:chOff x="0" y="0"/>
            <a:chExt cx="1932339" cy="660400"/>
          </a:xfrm>
        </p:grpSpPr>
        <p:sp>
          <p:nvSpPr>
            <p:cNvPr name="Freeform 9" id="9"/>
            <p:cNvSpPr/>
            <p:nvPr/>
          </p:nvSpPr>
          <p:spPr>
            <a:xfrm flipH="false" flipV="false" rot="0">
              <a:off x="0" y="0"/>
              <a:ext cx="1932339" cy="660400"/>
            </a:xfrm>
            <a:custGeom>
              <a:avLst/>
              <a:gdLst/>
              <a:ahLst/>
              <a:cxnLst/>
              <a:rect r="r" b="b" t="t" l="l"/>
              <a:pathLst>
                <a:path h="660400" w="1932339">
                  <a:moveTo>
                    <a:pt x="1807879" y="660400"/>
                  </a:moveTo>
                  <a:lnTo>
                    <a:pt x="124460" y="660400"/>
                  </a:lnTo>
                  <a:cubicBezTo>
                    <a:pt x="55880" y="660400"/>
                    <a:pt x="0" y="604520"/>
                    <a:pt x="0" y="535940"/>
                  </a:cubicBezTo>
                  <a:lnTo>
                    <a:pt x="0" y="124460"/>
                  </a:lnTo>
                  <a:cubicBezTo>
                    <a:pt x="0" y="55880"/>
                    <a:pt x="55880" y="0"/>
                    <a:pt x="124460" y="0"/>
                  </a:cubicBezTo>
                  <a:lnTo>
                    <a:pt x="1807879" y="0"/>
                  </a:lnTo>
                  <a:cubicBezTo>
                    <a:pt x="1876459" y="0"/>
                    <a:pt x="1932339" y="55880"/>
                    <a:pt x="1932339" y="124460"/>
                  </a:cubicBezTo>
                  <a:lnTo>
                    <a:pt x="1932339" y="535940"/>
                  </a:lnTo>
                  <a:cubicBezTo>
                    <a:pt x="1932339" y="604520"/>
                    <a:pt x="1876459" y="660400"/>
                    <a:pt x="1807879" y="660400"/>
                  </a:cubicBezTo>
                  <a:close/>
                </a:path>
              </a:pathLst>
            </a:custGeom>
            <a:solidFill>
              <a:srgbClr val="2E2D2D">
                <a:alpha val="60000"/>
              </a:srgbClr>
            </a:solidFill>
          </p:spPr>
        </p:sp>
      </p:grpSp>
      <p:grpSp>
        <p:nvGrpSpPr>
          <p:cNvPr name="Group 10" id="10"/>
          <p:cNvGrpSpPr/>
          <p:nvPr/>
        </p:nvGrpSpPr>
        <p:grpSpPr>
          <a:xfrm rot="0">
            <a:off x="600075" y="6000750"/>
            <a:ext cx="2483999" cy="2483989"/>
            <a:chOff x="0" y="0"/>
            <a:chExt cx="6350000" cy="6349975"/>
          </a:xfrm>
        </p:grpSpPr>
        <p:sp>
          <p:nvSpPr>
            <p:cNvPr name="Freeform 11" id="11"/>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6"/>
              <a:stretch>
                <a:fillRect l="-37527" t="0" r="-37527" b="0"/>
              </a:stretch>
            </a:blipFill>
          </p:spPr>
        </p:sp>
      </p:grpSp>
      <p:sp>
        <p:nvSpPr>
          <p:cNvPr name="Freeform 12" id="12"/>
          <p:cNvSpPr/>
          <p:nvPr/>
        </p:nvSpPr>
        <p:spPr>
          <a:xfrm flipH="false" flipV="false" rot="-2088237">
            <a:off x="13314356" y="-6250170"/>
            <a:ext cx="12294563" cy="12182794"/>
          </a:xfrm>
          <a:custGeom>
            <a:avLst/>
            <a:gdLst/>
            <a:ahLst/>
            <a:cxnLst/>
            <a:rect r="r" b="b" t="t" l="l"/>
            <a:pathLst>
              <a:path h="12182794" w="12294563">
                <a:moveTo>
                  <a:pt x="0" y="0"/>
                </a:moveTo>
                <a:lnTo>
                  <a:pt x="12294564" y="0"/>
                </a:lnTo>
                <a:lnTo>
                  <a:pt x="12294564" y="12182794"/>
                </a:lnTo>
                <a:lnTo>
                  <a:pt x="0" y="12182794"/>
                </a:lnTo>
                <a:lnTo>
                  <a:pt x="0" y="0"/>
                </a:lnTo>
                <a:close/>
              </a:path>
            </a:pathLst>
          </a:custGeom>
          <a:blipFill>
            <a:blip r:embed="rId3">
              <a:alphaModFix amt="58000"/>
              <a:extLst>
                <a:ext uri="{96DAC541-7B7A-43D3-8B79-37D633B846F1}">
                  <asvg:svgBlip xmlns:asvg="http://schemas.microsoft.com/office/drawing/2016/SVG/main" r:embed="rId4"/>
                </a:ext>
              </a:extLst>
            </a:blip>
            <a:stretch>
              <a:fillRect l="0" t="0" r="0" b="0"/>
            </a:stretch>
          </a:blipFill>
        </p:spPr>
      </p:sp>
      <p:sp>
        <p:nvSpPr>
          <p:cNvPr name="TextBox 13" id="13"/>
          <p:cNvSpPr txBox="true"/>
          <p:nvPr/>
        </p:nvSpPr>
        <p:spPr>
          <a:xfrm rot="0">
            <a:off x="3858438" y="1766735"/>
            <a:ext cx="10571124" cy="396240"/>
          </a:xfrm>
          <a:prstGeom prst="rect">
            <a:avLst/>
          </a:prstGeom>
        </p:spPr>
        <p:txBody>
          <a:bodyPr anchor="t" rtlCol="false" tIns="0" lIns="0" bIns="0" rIns="0">
            <a:spAutoFit/>
          </a:bodyPr>
          <a:lstStyle/>
          <a:p>
            <a:pPr algn="ctr" marL="0" indent="0" lvl="0">
              <a:lnSpc>
                <a:spcPts val="3359"/>
              </a:lnSpc>
            </a:pPr>
            <a:r>
              <a:rPr lang="en-US" sz="2400" u="none">
                <a:solidFill>
                  <a:srgbClr val="FFBD59"/>
                </a:solidFill>
                <a:latin typeface="Garet"/>
              </a:rPr>
              <a:t>Who are the customers you want to cater to?</a:t>
            </a:r>
          </a:p>
        </p:txBody>
      </p:sp>
      <p:sp>
        <p:nvSpPr>
          <p:cNvPr name="TextBox 14" id="14"/>
          <p:cNvSpPr txBox="true"/>
          <p:nvPr/>
        </p:nvSpPr>
        <p:spPr>
          <a:xfrm rot="0">
            <a:off x="3319799" y="439585"/>
            <a:ext cx="11648401" cy="1365250"/>
          </a:xfrm>
          <a:prstGeom prst="rect">
            <a:avLst/>
          </a:prstGeom>
        </p:spPr>
        <p:txBody>
          <a:bodyPr anchor="t" rtlCol="false" tIns="0" lIns="0" bIns="0" rIns="0">
            <a:spAutoFit/>
          </a:bodyPr>
          <a:lstStyle/>
          <a:p>
            <a:pPr algn="ctr" marL="0" indent="0" lvl="0">
              <a:lnSpc>
                <a:spcPts val="8000"/>
              </a:lnSpc>
            </a:pPr>
            <a:r>
              <a:rPr lang="en-US" sz="8000">
                <a:solidFill>
                  <a:srgbClr val="FFFFFF"/>
                </a:solidFill>
                <a:latin typeface="Mont Heavy"/>
              </a:rPr>
              <a:t>Target Market</a:t>
            </a:r>
          </a:p>
        </p:txBody>
      </p:sp>
      <p:sp>
        <p:nvSpPr>
          <p:cNvPr name="TextBox 15" id="15"/>
          <p:cNvSpPr txBox="true"/>
          <p:nvPr/>
        </p:nvSpPr>
        <p:spPr>
          <a:xfrm rot="0">
            <a:off x="3319799" y="2893311"/>
            <a:ext cx="5288312" cy="1133475"/>
          </a:xfrm>
          <a:prstGeom prst="rect">
            <a:avLst/>
          </a:prstGeom>
        </p:spPr>
        <p:txBody>
          <a:bodyPr anchor="t" rtlCol="false" tIns="0" lIns="0" bIns="0" rIns="0">
            <a:spAutoFit/>
          </a:bodyPr>
          <a:lstStyle/>
          <a:p>
            <a:pPr marL="0" indent="0" lvl="0">
              <a:lnSpc>
                <a:spcPts val="4440"/>
              </a:lnSpc>
            </a:pPr>
            <a:r>
              <a:rPr lang="en-US" sz="3700">
                <a:solidFill>
                  <a:srgbClr val="FFFFFF"/>
                </a:solidFill>
                <a:latin typeface="Open Sauce Heavy"/>
              </a:rPr>
              <a:t>Clients of Perceptive Analytics</a:t>
            </a:r>
          </a:p>
        </p:txBody>
      </p:sp>
      <p:sp>
        <p:nvSpPr>
          <p:cNvPr name="TextBox 16" id="16"/>
          <p:cNvSpPr txBox="true"/>
          <p:nvPr/>
        </p:nvSpPr>
        <p:spPr>
          <a:xfrm rot="0">
            <a:off x="3360954" y="3979599"/>
            <a:ext cx="5524037" cy="1044575"/>
          </a:xfrm>
          <a:prstGeom prst="rect">
            <a:avLst/>
          </a:prstGeom>
        </p:spPr>
        <p:txBody>
          <a:bodyPr anchor="t" rtlCol="false" tIns="0" lIns="0" bIns="0" rIns="0">
            <a:spAutoFit/>
          </a:bodyPr>
          <a:lstStyle/>
          <a:p>
            <a:pPr marL="0" indent="0" lvl="0">
              <a:lnSpc>
                <a:spcPts val="2800"/>
              </a:lnSpc>
            </a:pPr>
            <a:r>
              <a:rPr lang="en-US" sz="2000">
                <a:solidFill>
                  <a:srgbClr val="FFBD59"/>
                </a:solidFill>
                <a:latin typeface="Garet"/>
              </a:rPr>
              <a:t>A</a:t>
            </a:r>
            <a:r>
              <a:rPr lang="en-US" sz="2000">
                <a:solidFill>
                  <a:srgbClr val="FFBD59"/>
                </a:solidFill>
                <a:latin typeface="Garet"/>
              </a:rPr>
              <a:t>n ordinary person who is interested in basic functionalities, and not much technical background. </a:t>
            </a:r>
          </a:p>
        </p:txBody>
      </p:sp>
      <p:sp>
        <p:nvSpPr>
          <p:cNvPr name="TextBox 17" id="17"/>
          <p:cNvSpPr txBox="true"/>
          <p:nvPr/>
        </p:nvSpPr>
        <p:spPr>
          <a:xfrm rot="0">
            <a:off x="3319799" y="7370347"/>
            <a:ext cx="4922494" cy="1044575"/>
          </a:xfrm>
          <a:prstGeom prst="rect">
            <a:avLst/>
          </a:prstGeom>
        </p:spPr>
        <p:txBody>
          <a:bodyPr anchor="t" rtlCol="false" tIns="0" lIns="0" bIns="0" rIns="0">
            <a:spAutoFit/>
          </a:bodyPr>
          <a:lstStyle/>
          <a:p>
            <a:pPr>
              <a:lnSpc>
                <a:spcPts val="2800"/>
              </a:lnSpc>
            </a:pPr>
            <a:r>
              <a:rPr lang="en-US" sz="2000">
                <a:solidFill>
                  <a:srgbClr val="FFBD59"/>
                </a:solidFill>
                <a:latin typeface="Garet"/>
              </a:rPr>
              <a:t>Helps in keeping the stock updates and need for </a:t>
            </a:r>
          </a:p>
          <a:p>
            <a:pPr marL="0" indent="0" lvl="0">
              <a:lnSpc>
                <a:spcPts val="2800"/>
              </a:lnSpc>
            </a:pPr>
            <a:r>
              <a:rPr lang="en-US" sz="2000">
                <a:solidFill>
                  <a:srgbClr val="FFBD59"/>
                </a:solidFill>
                <a:latin typeface="Garet"/>
              </a:rPr>
              <a:t>restocking when required. </a:t>
            </a:r>
          </a:p>
        </p:txBody>
      </p:sp>
      <p:grpSp>
        <p:nvGrpSpPr>
          <p:cNvPr name="Group 18" id="18"/>
          <p:cNvGrpSpPr/>
          <p:nvPr/>
        </p:nvGrpSpPr>
        <p:grpSpPr>
          <a:xfrm rot="0">
            <a:off x="10486502" y="2638074"/>
            <a:ext cx="7268184" cy="2483989"/>
            <a:chOff x="0" y="0"/>
            <a:chExt cx="1932339" cy="660400"/>
          </a:xfrm>
        </p:grpSpPr>
        <p:sp>
          <p:nvSpPr>
            <p:cNvPr name="Freeform 19" id="19"/>
            <p:cNvSpPr/>
            <p:nvPr/>
          </p:nvSpPr>
          <p:spPr>
            <a:xfrm flipH="false" flipV="false" rot="0">
              <a:off x="0" y="0"/>
              <a:ext cx="1932339" cy="660400"/>
            </a:xfrm>
            <a:custGeom>
              <a:avLst/>
              <a:gdLst/>
              <a:ahLst/>
              <a:cxnLst/>
              <a:rect r="r" b="b" t="t" l="l"/>
              <a:pathLst>
                <a:path h="660400" w="1932339">
                  <a:moveTo>
                    <a:pt x="1807879" y="660400"/>
                  </a:moveTo>
                  <a:lnTo>
                    <a:pt x="124460" y="660400"/>
                  </a:lnTo>
                  <a:cubicBezTo>
                    <a:pt x="55880" y="660400"/>
                    <a:pt x="0" y="604520"/>
                    <a:pt x="0" y="535940"/>
                  </a:cubicBezTo>
                  <a:lnTo>
                    <a:pt x="0" y="124460"/>
                  </a:lnTo>
                  <a:cubicBezTo>
                    <a:pt x="0" y="55880"/>
                    <a:pt x="55880" y="0"/>
                    <a:pt x="124460" y="0"/>
                  </a:cubicBezTo>
                  <a:lnTo>
                    <a:pt x="1807879" y="0"/>
                  </a:lnTo>
                  <a:cubicBezTo>
                    <a:pt x="1876459" y="0"/>
                    <a:pt x="1932339" y="55880"/>
                    <a:pt x="1932339" y="124460"/>
                  </a:cubicBezTo>
                  <a:lnTo>
                    <a:pt x="1932339" y="535940"/>
                  </a:lnTo>
                  <a:cubicBezTo>
                    <a:pt x="1932339" y="604520"/>
                    <a:pt x="1876459" y="660400"/>
                    <a:pt x="1807879" y="660400"/>
                  </a:cubicBezTo>
                  <a:close/>
                </a:path>
              </a:pathLst>
            </a:custGeom>
            <a:solidFill>
              <a:srgbClr val="2E2D2D">
                <a:alpha val="60000"/>
              </a:srgbClr>
            </a:solidFill>
          </p:spPr>
        </p:sp>
      </p:grpSp>
      <p:grpSp>
        <p:nvGrpSpPr>
          <p:cNvPr name="Group 20" id="20"/>
          <p:cNvGrpSpPr/>
          <p:nvPr/>
        </p:nvGrpSpPr>
        <p:grpSpPr>
          <a:xfrm rot="0">
            <a:off x="9469770" y="2616637"/>
            <a:ext cx="2483999" cy="2483989"/>
            <a:chOff x="0" y="0"/>
            <a:chExt cx="6350000" cy="6349975"/>
          </a:xfrm>
        </p:grpSpPr>
        <p:sp>
          <p:nvSpPr>
            <p:cNvPr name="Freeform 21" id="21"/>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7"/>
              <a:stretch>
                <a:fillRect l="-46268" t="0" r="-5245" b="0"/>
              </a:stretch>
            </a:blipFill>
          </p:spPr>
        </p:sp>
      </p:grpSp>
      <p:sp>
        <p:nvSpPr>
          <p:cNvPr name="TextBox 22" id="22"/>
          <p:cNvSpPr txBox="true"/>
          <p:nvPr/>
        </p:nvSpPr>
        <p:spPr>
          <a:xfrm rot="0">
            <a:off x="12191894" y="2893311"/>
            <a:ext cx="5288312" cy="571500"/>
          </a:xfrm>
          <a:prstGeom prst="rect">
            <a:avLst/>
          </a:prstGeom>
        </p:spPr>
        <p:txBody>
          <a:bodyPr anchor="t" rtlCol="false" tIns="0" lIns="0" bIns="0" rIns="0">
            <a:spAutoFit/>
          </a:bodyPr>
          <a:lstStyle/>
          <a:p>
            <a:pPr marL="0" indent="0" lvl="0">
              <a:lnSpc>
                <a:spcPts val="4440"/>
              </a:lnSpc>
            </a:pPr>
            <a:r>
              <a:rPr lang="en-US" sz="3700">
                <a:solidFill>
                  <a:srgbClr val="FFFFFF"/>
                </a:solidFill>
                <a:latin typeface="Open Sauce Heavy"/>
              </a:rPr>
              <a:t>Retail Stores</a:t>
            </a:r>
          </a:p>
        </p:txBody>
      </p:sp>
      <p:sp>
        <p:nvSpPr>
          <p:cNvPr name="TextBox 23" id="23"/>
          <p:cNvSpPr txBox="true"/>
          <p:nvPr/>
        </p:nvSpPr>
        <p:spPr>
          <a:xfrm rot="0">
            <a:off x="3360954" y="6238875"/>
            <a:ext cx="5288312" cy="1066800"/>
          </a:xfrm>
          <a:prstGeom prst="rect">
            <a:avLst/>
          </a:prstGeom>
        </p:spPr>
        <p:txBody>
          <a:bodyPr anchor="t" rtlCol="false" tIns="0" lIns="0" bIns="0" rIns="0">
            <a:spAutoFit/>
          </a:bodyPr>
          <a:lstStyle/>
          <a:p>
            <a:pPr>
              <a:lnSpc>
                <a:spcPts val="4200"/>
              </a:lnSpc>
            </a:pPr>
            <a:r>
              <a:rPr lang="en-US" sz="3500">
                <a:solidFill>
                  <a:srgbClr val="FFFFFF"/>
                </a:solidFill>
                <a:latin typeface="Open Sauce Heavy"/>
              </a:rPr>
              <a:t>Inventory </a:t>
            </a:r>
          </a:p>
          <a:p>
            <a:pPr marL="0" indent="0" lvl="0">
              <a:lnSpc>
                <a:spcPts val="4200"/>
              </a:lnSpc>
            </a:pPr>
            <a:r>
              <a:rPr lang="en-US" sz="3500">
                <a:solidFill>
                  <a:srgbClr val="FFFFFF"/>
                </a:solidFill>
                <a:latin typeface="Open Sauce Heavy"/>
              </a:rPr>
              <a:t>Management </a:t>
            </a:r>
          </a:p>
        </p:txBody>
      </p:sp>
      <p:sp>
        <p:nvSpPr>
          <p:cNvPr name="TextBox 24" id="24"/>
          <p:cNvSpPr txBox="true"/>
          <p:nvPr/>
        </p:nvSpPr>
        <p:spPr>
          <a:xfrm rot="0">
            <a:off x="12189494" y="3471688"/>
            <a:ext cx="4728399" cy="1397000"/>
          </a:xfrm>
          <a:prstGeom prst="rect">
            <a:avLst/>
          </a:prstGeom>
        </p:spPr>
        <p:txBody>
          <a:bodyPr anchor="t" rtlCol="false" tIns="0" lIns="0" bIns="0" rIns="0">
            <a:spAutoFit/>
          </a:bodyPr>
          <a:lstStyle/>
          <a:p>
            <a:pPr>
              <a:lnSpc>
                <a:spcPts val="2800"/>
              </a:lnSpc>
            </a:pPr>
            <a:r>
              <a:rPr lang="en-US" sz="2000">
                <a:solidFill>
                  <a:srgbClr val="FFBD59"/>
                </a:solidFill>
                <a:latin typeface="Garet"/>
              </a:rPr>
              <a:t>Admin of stores, </a:t>
            </a:r>
            <a:r>
              <a:rPr lang="en-US" sz="2000">
                <a:solidFill>
                  <a:srgbClr val="FFBD59"/>
                </a:solidFill>
                <a:latin typeface="Garet"/>
              </a:rPr>
              <a:t>with a little </a:t>
            </a:r>
          </a:p>
          <a:p>
            <a:pPr marL="0" indent="0" lvl="0">
              <a:lnSpc>
                <a:spcPts val="2800"/>
              </a:lnSpc>
            </a:pPr>
            <a:r>
              <a:rPr lang="en-US" sz="2000">
                <a:solidFill>
                  <a:srgbClr val="FFBD59"/>
                </a:solidFill>
                <a:latin typeface="Garet"/>
              </a:rPr>
              <a:t>knowledge of software but are handy in using applications on mobile devices. </a:t>
            </a:r>
          </a:p>
        </p:txBody>
      </p:sp>
      <p:grpSp>
        <p:nvGrpSpPr>
          <p:cNvPr name="Group 25" id="25"/>
          <p:cNvGrpSpPr/>
          <p:nvPr/>
        </p:nvGrpSpPr>
        <p:grpSpPr>
          <a:xfrm rot="0">
            <a:off x="10486502" y="5972175"/>
            <a:ext cx="7268184" cy="2483989"/>
            <a:chOff x="0" y="0"/>
            <a:chExt cx="1932339" cy="660400"/>
          </a:xfrm>
        </p:grpSpPr>
        <p:sp>
          <p:nvSpPr>
            <p:cNvPr name="Freeform 26" id="26"/>
            <p:cNvSpPr/>
            <p:nvPr/>
          </p:nvSpPr>
          <p:spPr>
            <a:xfrm flipH="false" flipV="false" rot="0">
              <a:off x="0" y="0"/>
              <a:ext cx="1932339" cy="660400"/>
            </a:xfrm>
            <a:custGeom>
              <a:avLst/>
              <a:gdLst/>
              <a:ahLst/>
              <a:cxnLst/>
              <a:rect r="r" b="b" t="t" l="l"/>
              <a:pathLst>
                <a:path h="660400" w="1932339">
                  <a:moveTo>
                    <a:pt x="1807879" y="660400"/>
                  </a:moveTo>
                  <a:lnTo>
                    <a:pt x="124460" y="660400"/>
                  </a:lnTo>
                  <a:cubicBezTo>
                    <a:pt x="55880" y="660400"/>
                    <a:pt x="0" y="604520"/>
                    <a:pt x="0" y="535940"/>
                  </a:cubicBezTo>
                  <a:lnTo>
                    <a:pt x="0" y="124460"/>
                  </a:lnTo>
                  <a:cubicBezTo>
                    <a:pt x="0" y="55880"/>
                    <a:pt x="55880" y="0"/>
                    <a:pt x="124460" y="0"/>
                  </a:cubicBezTo>
                  <a:lnTo>
                    <a:pt x="1807879" y="0"/>
                  </a:lnTo>
                  <a:cubicBezTo>
                    <a:pt x="1876459" y="0"/>
                    <a:pt x="1932339" y="55880"/>
                    <a:pt x="1932339" y="124460"/>
                  </a:cubicBezTo>
                  <a:lnTo>
                    <a:pt x="1932339" y="535940"/>
                  </a:lnTo>
                  <a:cubicBezTo>
                    <a:pt x="1932339" y="604520"/>
                    <a:pt x="1876459" y="660400"/>
                    <a:pt x="1807879" y="660400"/>
                  </a:cubicBezTo>
                  <a:close/>
                </a:path>
              </a:pathLst>
            </a:custGeom>
            <a:solidFill>
              <a:srgbClr val="2E2D2D">
                <a:alpha val="60000"/>
              </a:srgbClr>
            </a:solidFill>
          </p:spPr>
        </p:sp>
      </p:grpSp>
      <p:grpSp>
        <p:nvGrpSpPr>
          <p:cNvPr name="Group 27" id="27"/>
          <p:cNvGrpSpPr/>
          <p:nvPr/>
        </p:nvGrpSpPr>
        <p:grpSpPr>
          <a:xfrm rot="0">
            <a:off x="9469770" y="5950738"/>
            <a:ext cx="2483999" cy="2483989"/>
            <a:chOff x="0" y="0"/>
            <a:chExt cx="6350000" cy="6349975"/>
          </a:xfrm>
        </p:grpSpPr>
        <p:sp>
          <p:nvSpPr>
            <p:cNvPr name="Freeform 28" id="28"/>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8"/>
              <a:stretch>
                <a:fillRect l="-2151" t="0" r="-2151" b="0"/>
              </a:stretch>
            </a:blipFill>
          </p:spPr>
        </p:sp>
      </p:grpSp>
      <p:sp>
        <p:nvSpPr>
          <p:cNvPr name="TextBox 29" id="29"/>
          <p:cNvSpPr txBox="true"/>
          <p:nvPr/>
        </p:nvSpPr>
        <p:spPr>
          <a:xfrm rot="0">
            <a:off x="12191894" y="6125933"/>
            <a:ext cx="5288312" cy="1066800"/>
          </a:xfrm>
          <a:prstGeom prst="rect">
            <a:avLst/>
          </a:prstGeom>
        </p:spPr>
        <p:txBody>
          <a:bodyPr anchor="t" rtlCol="false" tIns="0" lIns="0" bIns="0" rIns="0">
            <a:spAutoFit/>
          </a:bodyPr>
          <a:lstStyle/>
          <a:p>
            <a:pPr marL="0" indent="0" lvl="0">
              <a:lnSpc>
                <a:spcPts val="4200"/>
              </a:lnSpc>
            </a:pPr>
            <a:r>
              <a:rPr lang="en-US" sz="3500">
                <a:solidFill>
                  <a:srgbClr val="FFFFFF"/>
                </a:solidFill>
                <a:latin typeface="Open Sauce Heavy"/>
              </a:rPr>
              <a:t>Delivery System Companies</a:t>
            </a:r>
          </a:p>
        </p:txBody>
      </p:sp>
      <p:sp>
        <p:nvSpPr>
          <p:cNvPr name="TextBox 30" id="30"/>
          <p:cNvSpPr txBox="true"/>
          <p:nvPr/>
        </p:nvSpPr>
        <p:spPr>
          <a:xfrm rot="0">
            <a:off x="12209744" y="7214170"/>
            <a:ext cx="4687899" cy="980439"/>
          </a:xfrm>
          <a:prstGeom prst="rect">
            <a:avLst/>
          </a:prstGeom>
        </p:spPr>
        <p:txBody>
          <a:bodyPr anchor="t" rtlCol="false" tIns="0" lIns="0" bIns="0" rIns="0">
            <a:spAutoFit/>
          </a:bodyPr>
          <a:lstStyle/>
          <a:p>
            <a:pPr>
              <a:lnSpc>
                <a:spcPts val="2660"/>
              </a:lnSpc>
            </a:pPr>
            <a:r>
              <a:rPr lang="en-US" sz="1900">
                <a:solidFill>
                  <a:srgbClr val="FFBD59"/>
                </a:solidFill>
                <a:latin typeface="Garet"/>
              </a:rPr>
              <a:t> Officials who keep a check </a:t>
            </a:r>
          </a:p>
          <a:p>
            <a:pPr marL="0" indent="0" lvl="0">
              <a:lnSpc>
                <a:spcPts val="2660"/>
              </a:lnSpc>
            </a:pPr>
            <a:r>
              <a:rPr lang="en-US" sz="1900">
                <a:solidFill>
                  <a:srgbClr val="FFBD59"/>
                </a:solidFill>
                <a:latin typeface="Garet"/>
              </a:rPr>
              <a:t>at the quantity  delivered by delivery guy, who is handy with mobile apps. </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6250" t="0" r="-6250" b="0"/>
            </a:stretch>
          </a:blipFill>
        </p:spPr>
      </p:sp>
      <p:sp>
        <p:nvSpPr>
          <p:cNvPr name="Freeform 3" id="3"/>
          <p:cNvSpPr/>
          <p:nvPr/>
        </p:nvSpPr>
        <p:spPr>
          <a:xfrm flipH="false" flipV="false" rot="0">
            <a:off x="-5547207" y="3464811"/>
            <a:ext cx="12294563" cy="12182794"/>
          </a:xfrm>
          <a:custGeom>
            <a:avLst/>
            <a:gdLst/>
            <a:ahLst/>
            <a:cxnLst/>
            <a:rect r="r" b="b" t="t" l="l"/>
            <a:pathLst>
              <a:path h="12182794" w="12294563">
                <a:moveTo>
                  <a:pt x="0" y="0"/>
                </a:moveTo>
                <a:lnTo>
                  <a:pt x="12294564" y="0"/>
                </a:lnTo>
                <a:lnTo>
                  <a:pt x="12294564" y="12182795"/>
                </a:lnTo>
                <a:lnTo>
                  <a:pt x="0" y="1218279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2088237">
            <a:off x="13314356" y="-6250170"/>
            <a:ext cx="12294563" cy="12182794"/>
          </a:xfrm>
          <a:custGeom>
            <a:avLst/>
            <a:gdLst/>
            <a:ahLst/>
            <a:cxnLst/>
            <a:rect r="r" b="b" t="t" l="l"/>
            <a:pathLst>
              <a:path h="12182794" w="12294563">
                <a:moveTo>
                  <a:pt x="0" y="0"/>
                </a:moveTo>
                <a:lnTo>
                  <a:pt x="12294564" y="0"/>
                </a:lnTo>
                <a:lnTo>
                  <a:pt x="12294564" y="12182794"/>
                </a:lnTo>
                <a:lnTo>
                  <a:pt x="0" y="12182794"/>
                </a:lnTo>
                <a:lnTo>
                  <a:pt x="0" y="0"/>
                </a:lnTo>
                <a:close/>
              </a:path>
            </a:pathLst>
          </a:custGeom>
          <a:blipFill>
            <a:blip r:embed="rId3">
              <a:alphaModFix amt="58000"/>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2759684" y="2319673"/>
            <a:ext cx="11735710" cy="7672220"/>
          </a:xfrm>
          <a:custGeom>
            <a:avLst/>
            <a:gdLst/>
            <a:ahLst/>
            <a:cxnLst/>
            <a:rect r="r" b="b" t="t" l="l"/>
            <a:pathLst>
              <a:path h="7672220" w="11735710">
                <a:moveTo>
                  <a:pt x="0" y="0"/>
                </a:moveTo>
                <a:lnTo>
                  <a:pt x="11735710" y="0"/>
                </a:lnTo>
                <a:lnTo>
                  <a:pt x="11735710" y="7672221"/>
                </a:lnTo>
                <a:lnTo>
                  <a:pt x="0" y="7672221"/>
                </a:lnTo>
                <a:lnTo>
                  <a:pt x="0" y="0"/>
                </a:lnTo>
                <a:close/>
              </a:path>
            </a:pathLst>
          </a:custGeom>
          <a:blipFill>
            <a:blip r:embed="rId5"/>
            <a:stretch>
              <a:fillRect l="0" t="0" r="0" b="0"/>
            </a:stretch>
          </a:blipFill>
        </p:spPr>
      </p:sp>
      <p:sp>
        <p:nvSpPr>
          <p:cNvPr name="TextBox 6" id="6"/>
          <p:cNvSpPr txBox="true"/>
          <p:nvPr/>
        </p:nvSpPr>
        <p:spPr>
          <a:xfrm rot="0">
            <a:off x="600075" y="1743560"/>
            <a:ext cx="11829770" cy="396240"/>
          </a:xfrm>
          <a:prstGeom prst="rect">
            <a:avLst/>
          </a:prstGeom>
        </p:spPr>
        <p:txBody>
          <a:bodyPr anchor="t" rtlCol="false" tIns="0" lIns="0" bIns="0" rIns="0">
            <a:spAutoFit/>
          </a:bodyPr>
          <a:lstStyle/>
          <a:p>
            <a:pPr algn="ctr" marL="0" indent="0" lvl="0">
              <a:lnSpc>
                <a:spcPts val="3359"/>
              </a:lnSpc>
            </a:pPr>
            <a:r>
              <a:rPr lang="en-US" sz="2400">
                <a:solidFill>
                  <a:srgbClr val="FFBD59"/>
                </a:solidFill>
                <a:latin typeface="Garet"/>
              </a:rPr>
              <a:t>How the currrent implementation of app deployed on AWS looks like</a:t>
            </a:r>
          </a:p>
        </p:txBody>
      </p:sp>
      <p:sp>
        <p:nvSpPr>
          <p:cNvPr name="TextBox 7" id="7"/>
          <p:cNvSpPr txBox="true"/>
          <p:nvPr/>
        </p:nvSpPr>
        <p:spPr>
          <a:xfrm rot="0">
            <a:off x="600075" y="416410"/>
            <a:ext cx="14368126" cy="1365250"/>
          </a:xfrm>
          <a:prstGeom prst="rect">
            <a:avLst/>
          </a:prstGeom>
        </p:spPr>
        <p:txBody>
          <a:bodyPr anchor="t" rtlCol="false" tIns="0" lIns="0" bIns="0" rIns="0">
            <a:spAutoFit/>
          </a:bodyPr>
          <a:lstStyle/>
          <a:p>
            <a:pPr algn="ctr" marL="0" indent="0" lvl="0">
              <a:lnSpc>
                <a:spcPts val="8000"/>
              </a:lnSpc>
            </a:pPr>
            <a:r>
              <a:rPr lang="en-US" sz="8000">
                <a:solidFill>
                  <a:srgbClr val="FFFFFF"/>
                </a:solidFill>
                <a:latin typeface="Mont Heavy"/>
              </a:rPr>
              <a:t>Current App Architecture</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6250" t="0" r="-6250" b="0"/>
            </a:stretch>
          </a:blipFill>
        </p:spPr>
      </p:sp>
      <p:sp>
        <p:nvSpPr>
          <p:cNvPr name="Freeform 3" id="3"/>
          <p:cNvSpPr/>
          <p:nvPr/>
        </p:nvSpPr>
        <p:spPr>
          <a:xfrm flipH="false" flipV="false" rot="0">
            <a:off x="-6152177" y="2787312"/>
            <a:ext cx="13867858" cy="13867858"/>
          </a:xfrm>
          <a:custGeom>
            <a:avLst/>
            <a:gdLst/>
            <a:ahLst/>
            <a:cxnLst/>
            <a:rect r="r" b="b" t="t" l="l"/>
            <a:pathLst>
              <a:path h="13867858" w="13867858">
                <a:moveTo>
                  <a:pt x="0" y="0"/>
                </a:moveTo>
                <a:lnTo>
                  <a:pt x="13867858" y="0"/>
                </a:lnTo>
                <a:lnTo>
                  <a:pt x="13867858" y="13867857"/>
                </a:lnTo>
                <a:lnTo>
                  <a:pt x="0" y="13867857"/>
                </a:lnTo>
                <a:lnTo>
                  <a:pt x="0" y="0"/>
                </a:lnTo>
                <a:close/>
              </a:path>
            </a:pathLst>
          </a:custGeom>
          <a:blipFill>
            <a:blip r:embed="rId3">
              <a:alphaModFix amt="80000"/>
            </a:blip>
            <a:stretch>
              <a:fillRect l="0" t="0" r="0" b="0"/>
            </a:stretch>
          </a:blipFill>
        </p:spPr>
      </p:sp>
      <p:grpSp>
        <p:nvGrpSpPr>
          <p:cNvPr name="Group 4" id="4"/>
          <p:cNvGrpSpPr/>
          <p:nvPr/>
        </p:nvGrpSpPr>
        <p:grpSpPr>
          <a:xfrm rot="0">
            <a:off x="1025557" y="3052762"/>
            <a:ext cx="5066791" cy="6205538"/>
            <a:chOff x="0" y="0"/>
            <a:chExt cx="829947" cy="1016475"/>
          </a:xfrm>
        </p:grpSpPr>
        <p:sp>
          <p:nvSpPr>
            <p:cNvPr name="Freeform 5" id="5"/>
            <p:cNvSpPr/>
            <p:nvPr/>
          </p:nvSpPr>
          <p:spPr>
            <a:xfrm flipH="false" flipV="false" rot="0">
              <a:off x="0" y="0"/>
              <a:ext cx="829947" cy="1016475"/>
            </a:xfrm>
            <a:custGeom>
              <a:avLst/>
              <a:gdLst/>
              <a:ahLst/>
              <a:cxnLst/>
              <a:rect r="r" b="b" t="t" l="l"/>
              <a:pathLst>
                <a:path h="1016475" w="829947">
                  <a:moveTo>
                    <a:pt x="705487" y="1016475"/>
                  </a:moveTo>
                  <a:lnTo>
                    <a:pt x="124460" y="1016475"/>
                  </a:lnTo>
                  <a:cubicBezTo>
                    <a:pt x="55880" y="1016475"/>
                    <a:pt x="0" y="960595"/>
                    <a:pt x="0" y="892015"/>
                  </a:cubicBezTo>
                  <a:lnTo>
                    <a:pt x="0" y="124460"/>
                  </a:lnTo>
                  <a:cubicBezTo>
                    <a:pt x="0" y="55880"/>
                    <a:pt x="55880" y="0"/>
                    <a:pt x="124460" y="0"/>
                  </a:cubicBezTo>
                  <a:lnTo>
                    <a:pt x="705487" y="0"/>
                  </a:lnTo>
                  <a:cubicBezTo>
                    <a:pt x="774067" y="0"/>
                    <a:pt x="829947" y="55880"/>
                    <a:pt x="829947" y="124460"/>
                  </a:cubicBezTo>
                  <a:lnTo>
                    <a:pt x="829947" y="892015"/>
                  </a:lnTo>
                  <a:cubicBezTo>
                    <a:pt x="829947" y="960595"/>
                    <a:pt x="774067" y="1016475"/>
                    <a:pt x="705487" y="1016475"/>
                  </a:cubicBezTo>
                  <a:close/>
                </a:path>
              </a:pathLst>
            </a:custGeom>
            <a:solidFill>
              <a:srgbClr val="2E2D2D">
                <a:alpha val="60000"/>
              </a:srgbClr>
            </a:solidFill>
          </p:spPr>
        </p:sp>
      </p:grpSp>
      <p:sp>
        <p:nvSpPr>
          <p:cNvPr name="Freeform 6" id="6"/>
          <p:cNvSpPr/>
          <p:nvPr/>
        </p:nvSpPr>
        <p:spPr>
          <a:xfrm flipH="false" flipV="false" rot="0">
            <a:off x="2926652" y="3267335"/>
            <a:ext cx="1264602" cy="1264602"/>
          </a:xfrm>
          <a:custGeom>
            <a:avLst/>
            <a:gdLst/>
            <a:ahLst/>
            <a:cxnLst/>
            <a:rect r="r" b="b" t="t" l="l"/>
            <a:pathLst>
              <a:path h="1264602" w="1264602">
                <a:moveTo>
                  <a:pt x="0" y="0"/>
                </a:moveTo>
                <a:lnTo>
                  <a:pt x="1264602" y="0"/>
                </a:lnTo>
                <a:lnTo>
                  <a:pt x="1264602" y="1264602"/>
                </a:lnTo>
                <a:lnTo>
                  <a:pt x="0" y="126460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7" id="7"/>
          <p:cNvGrpSpPr/>
          <p:nvPr/>
        </p:nvGrpSpPr>
        <p:grpSpPr>
          <a:xfrm rot="0">
            <a:off x="6610604" y="3052762"/>
            <a:ext cx="5066791" cy="6205538"/>
            <a:chOff x="0" y="0"/>
            <a:chExt cx="829947" cy="1016475"/>
          </a:xfrm>
        </p:grpSpPr>
        <p:sp>
          <p:nvSpPr>
            <p:cNvPr name="Freeform 8" id="8"/>
            <p:cNvSpPr/>
            <p:nvPr/>
          </p:nvSpPr>
          <p:spPr>
            <a:xfrm flipH="false" flipV="false" rot="0">
              <a:off x="0" y="0"/>
              <a:ext cx="829947" cy="1016475"/>
            </a:xfrm>
            <a:custGeom>
              <a:avLst/>
              <a:gdLst/>
              <a:ahLst/>
              <a:cxnLst/>
              <a:rect r="r" b="b" t="t" l="l"/>
              <a:pathLst>
                <a:path h="1016475" w="829947">
                  <a:moveTo>
                    <a:pt x="705487" y="1016475"/>
                  </a:moveTo>
                  <a:lnTo>
                    <a:pt x="124460" y="1016475"/>
                  </a:lnTo>
                  <a:cubicBezTo>
                    <a:pt x="55880" y="1016475"/>
                    <a:pt x="0" y="960595"/>
                    <a:pt x="0" y="892015"/>
                  </a:cubicBezTo>
                  <a:lnTo>
                    <a:pt x="0" y="124460"/>
                  </a:lnTo>
                  <a:cubicBezTo>
                    <a:pt x="0" y="55880"/>
                    <a:pt x="55880" y="0"/>
                    <a:pt x="124460" y="0"/>
                  </a:cubicBezTo>
                  <a:lnTo>
                    <a:pt x="705487" y="0"/>
                  </a:lnTo>
                  <a:cubicBezTo>
                    <a:pt x="774067" y="0"/>
                    <a:pt x="829947" y="55880"/>
                    <a:pt x="829947" y="124460"/>
                  </a:cubicBezTo>
                  <a:lnTo>
                    <a:pt x="829947" y="892015"/>
                  </a:lnTo>
                  <a:cubicBezTo>
                    <a:pt x="829947" y="960595"/>
                    <a:pt x="774067" y="1016475"/>
                    <a:pt x="705487" y="1016475"/>
                  </a:cubicBezTo>
                  <a:close/>
                </a:path>
              </a:pathLst>
            </a:custGeom>
            <a:solidFill>
              <a:srgbClr val="2E2D2D">
                <a:alpha val="60000"/>
              </a:srgbClr>
            </a:solidFill>
          </p:spPr>
        </p:sp>
      </p:grpSp>
      <p:sp>
        <p:nvSpPr>
          <p:cNvPr name="Freeform 9" id="9"/>
          <p:cNvSpPr/>
          <p:nvPr/>
        </p:nvSpPr>
        <p:spPr>
          <a:xfrm flipH="false" flipV="false" rot="0">
            <a:off x="13900097" y="-3632307"/>
            <a:ext cx="8775807" cy="8775807"/>
          </a:xfrm>
          <a:custGeom>
            <a:avLst/>
            <a:gdLst/>
            <a:ahLst/>
            <a:cxnLst/>
            <a:rect r="r" b="b" t="t" l="l"/>
            <a:pathLst>
              <a:path h="8775807" w="8775807">
                <a:moveTo>
                  <a:pt x="0" y="0"/>
                </a:moveTo>
                <a:lnTo>
                  <a:pt x="8775806" y="0"/>
                </a:lnTo>
                <a:lnTo>
                  <a:pt x="8775806" y="8775807"/>
                </a:lnTo>
                <a:lnTo>
                  <a:pt x="0" y="8775807"/>
                </a:lnTo>
                <a:lnTo>
                  <a:pt x="0" y="0"/>
                </a:lnTo>
                <a:close/>
              </a:path>
            </a:pathLst>
          </a:custGeom>
          <a:blipFill>
            <a:blip r:embed="rId3">
              <a:alphaModFix amt="80000"/>
            </a:blip>
            <a:stretch>
              <a:fillRect l="0" t="0" r="0" b="0"/>
            </a:stretch>
          </a:blipFill>
        </p:spPr>
      </p:sp>
      <p:grpSp>
        <p:nvGrpSpPr>
          <p:cNvPr name="Group 10" id="10"/>
          <p:cNvGrpSpPr/>
          <p:nvPr/>
        </p:nvGrpSpPr>
        <p:grpSpPr>
          <a:xfrm rot="0">
            <a:off x="12334621" y="3052763"/>
            <a:ext cx="5066791" cy="6205538"/>
            <a:chOff x="0" y="0"/>
            <a:chExt cx="829947" cy="1016475"/>
          </a:xfrm>
        </p:grpSpPr>
        <p:sp>
          <p:nvSpPr>
            <p:cNvPr name="Freeform 11" id="11"/>
            <p:cNvSpPr/>
            <p:nvPr/>
          </p:nvSpPr>
          <p:spPr>
            <a:xfrm flipH="false" flipV="false" rot="0">
              <a:off x="0" y="0"/>
              <a:ext cx="829947" cy="1016475"/>
            </a:xfrm>
            <a:custGeom>
              <a:avLst/>
              <a:gdLst/>
              <a:ahLst/>
              <a:cxnLst/>
              <a:rect r="r" b="b" t="t" l="l"/>
              <a:pathLst>
                <a:path h="1016475" w="829947">
                  <a:moveTo>
                    <a:pt x="705487" y="1016475"/>
                  </a:moveTo>
                  <a:lnTo>
                    <a:pt x="124460" y="1016475"/>
                  </a:lnTo>
                  <a:cubicBezTo>
                    <a:pt x="55880" y="1016475"/>
                    <a:pt x="0" y="960595"/>
                    <a:pt x="0" y="892015"/>
                  </a:cubicBezTo>
                  <a:lnTo>
                    <a:pt x="0" y="124460"/>
                  </a:lnTo>
                  <a:cubicBezTo>
                    <a:pt x="0" y="55880"/>
                    <a:pt x="55880" y="0"/>
                    <a:pt x="124460" y="0"/>
                  </a:cubicBezTo>
                  <a:lnTo>
                    <a:pt x="705487" y="0"/>
                  </a:lnTo>
                  <a:cubicBezTo>
                    <a:pt x="774067" y="0"/>
                    <a:pt x="829947" y="55880"/>
                    <a:pt x="829947" y="124460"/>
                  </a:cubicBezTo>
                  <a:lnTo>
                    <a:pt x="829947" y="892015"/>
                  </a:lnTo>
                  <a:cubicBezTo>
                    <a:pt x="829947" y="960595"/>
                    <a:pt x="774067" y="1016475"/>
                    <a:pt x="705487" y="1016475"/>
                  </a:cubicBezTo>
                  <a:close/>
                </a:path>
              </a:pathLst>
            </a:custGeom>
            <a:solidFill>
              <a:srgbClr val="2E2D2D">
                <a:alpha val="60000"/>
              </a:srgbClr>
            </a:solidFill>
          </p:spPr>
        </p:sp>
      </p:grpSp>
      <p:sp>
        <p:nvSpPr>
          <p:cNvPr name="Freeform 12" id="12"/>
          <p:cNvSpPr/>
          <p:nvPr/>
        </p:nvSpPr>
        <p:spPr>
          <a:xfrm flipH="false" flipV="false" rot="0">
            <a:off x="8511699" y="3267335"/>
            <a:ext cx="1264602" cy="1264602"/>
          </a:xfrm>
          <a:custGeom>
            <a:avLst/>
            <a:gdLst/>
            <a:ahLst/>
            <a:cxnLst/>
            <a:rect r="r" b="b" t="t" l="l"/>
            <a:pathLst>
              <a:path h="1264602" w="1264602">
                <a:moveTo>
                  <a:pt x="0" y="0"/>
                </a:moveTo>
                <a:lnTo>
                  <a:pt x="1264602" y="0"/>
                </a:lnTo>
                <a:lnTo>
                  <a:pt x="1264602" y="1264602"/>
                </a:lnTo>
                <a:lnTo>
                  <a:pt x="0" y="126460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3" id="13"/>
          <p:cNvSpPr/>
          <p:nvPr/>
        </p:nvSpPr>
        <p:spPr>
          <a:xfrm flipH="false" flipV="false" rot="0">
            <a:off x="14096746" y="3267335"/>
            <a:ext cx="1264602" cy="1264602"/>
          </a:xfrm>
          <a:custGeom>
            <a:avLst/>
            <a:gdLst/>
            <a:ahLst/>
            <a:cxnLst/>
            <a:rect r="r" b="b" t="t" l="l"/>
            <a:pathLst>
              <a:path h="1264602" w="1264602">
                <a:moveTo>
                  <a:pt x="0" y="0"/>
                </a:moveTo>
                <a:lnTo>
                  <a:pt x="1264602" y="0"/>
                </a:lnTo>
                <a:lnTo>
                  <a:pt x="1264602" y="1264602"/>
                </a:lnTo>
                <a:lnTo>
                  <a:pt x="0" y="126460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4" id="14"/>
          <p:cNvSpPr txBox="true"/>
          <p:nvPr/>
        </p:nvSpPr>
        <p:spPr>
          <a:xfrm rot="0">
            <a:off x="1497399" y="4710310"/>
            <a:ext cx="4294056" cy="1190625"/>
          </a:xfrm>
          <a:prstGeom prst="rect">
            <a:avLst/>
          </a:prstGeom>
        </p:spPr>
        <p:txBody>
          <a:bodyPr anchor="t" rtlCol="false" tIns="0" lIns="0" bIns="0" rIns="0">
            <a:spAutoFit/>
          </a:bodyPr>
          <a:lstStyle/>
          <a:p>
            <a:pPr algn="ctr" marL="0" indent="0" lvl="0">
              <a:lnSpc>
                <a:spcPts val="4274"/>
              </a:lnSpc>
            </a:pPr>
            <a:r>
              <a:rPr lang="en-US" sz="3562">
                <a:solidFill>
                  <a:srgbClr val="FFBD59"/>
                </a:solidFill>
                <a:latin typeface="Mont Heavy"/>
              </a:rPr>
              <a:t>Lacks user friendly interface</a:t>
            </a:r>
          </a:p>
        </p:txBody>
      </p:sp>
      <p:sp>
        <p:nvSpPr>
          <p:cNvPr name="TextBox 15" id="15"/>
          <p:cNvSpPr txBox="true"/>
          <p:nvPr/>
        </p:nvSpPr>
        <p:spPr>
          <a:xfrm rot="0">
            <a:off x="1732586" y="6363946"/>
            <a:ext cx="4058868" cy="2223135"/>
          </a:xfrm>
          <a:prstGeom prst="rect">
            <a:avLst/>
          </a:prstGeom>
        </p:spPr>
        <p:txBody>
          <a:bodyPr anchor="t" rtlCol="false" tIns="0" lIns="0" bIns="0" rIns="0">
            <a:spAutoFit/>
          </a:bodyPr>
          <a:lstStyle/>
          <a:p>
            <a:pPr algn="ctr" marL="0" indent="0" lvl="0">
              <a:lnSpc>
                <a:spcPts val="2940"/>
              </a:lnSpc>
            </a:pPr>
            <a:r>
              <a:rPr lang="en-US" sz="2100">
                <a:solidFill>
                  <a:srgbClr val="FFFFFF"/>
                </a:solidFill>
                <a:latin typeface="Garet"/>
              </a:rPr>
              <a:t>The current implementation of the app is not visually appealing, and is not self-explanatory. We need a responsive and seamless experience. </a:t>
            </a:r>
          </a:p>
        </p:txBody>
      </p:sp>
      <p:sp>
        <p:nvSpPr>
          <p:cNvPr name="TextBox 16" id="16"/>
          <p:cNvSpPr txBox="true"/>
          <p:nvPr/>
        </p:nvSpPr>
        <p:spPr>
          <a:xfrm rot="0">
            <a:off x="6915720" y="4710310"/>
            <a:ext cx="4456560" cy="1190625"/>
          </a:xfrm>
          <a:prstGeom prst="rect">
            <a:avLst/>
          </a:prstGeom>
        </p:spPr>
        <p:txBody>
          <a:bodyPr anchor="t" rtlCol="false" tIns="0" lIns="0" bIns="0" rIns="0">
            <a:spAutoFit/>
          </a:bodyPr>
          <a:lstStyle/>
          <a:p>
            <a:pPr algn="ctr" marL="0" indent="0" lvl="0">
              <a:lnSpc>
                <a:spcPts val="4272"/>
              </a:lnSpc>
            </a:pPr>
            <a:r>
              <a:rPr lang="en-US" sz="3560">
                <a:solidFill>
                  <a:srgbClr val="FFBD59"/>
                </a:solidFill>
                <a:latin typeface="Mont Heavy"/>
              </a:rPr>
              <a:t>Technical complexities</a:t>
            </a:r>
          </a:p>
        </p:txBody>
      </p:sp>
      <p:sp>
        <p:nvSpPr>
          <p:cNvPr name="TextBox 17" id="17"/>
          <p:cNvSpPr txBox="true"/>
          <p:nvPr/>
        </p:nvSpPr>
        <p:spPr>
          <a:xfrm rot="0">
            <a:off x="7314491" y="6549684"/>
            <a:ext cx="3659018" cy="1851660"/>
          </a:xfrm>
          <a:prstGeom prst="rect">
            <a:avLst/>
          </a:prstGeom>
        </p:spPr>
        <p:txBody>
          <a:bodyPr anchor="t" rtlCol="false" tIns="0" lIns="0" bIns="0" rIns="0">
            <a:spAutoFit/>
          </a:bodyPr>
          <a:lstStyle/>
          <a:p>
            <a:pPr algn="ctr" marL="0" indent="0" lvl="0">
              <a:lnSpc>
                <a:spcPts val="2940"/>
              </a:lnSpc>
            </a:pPr>
            <a:r>
              <a:rPr lang="en-US" sz="2100">
                <a:solidFill>
                  <a:srgbClr val="FFFFFF"/>
                </a:solidFill>
                <a:latin typeface="Garet"/>
              </a:rPr>
              <a:t>The codebase includes some errors, like deprecated frameworks, image incompatibility and other generic bugs. </a:t>
            </a:r>
          </a:p>
        </p:txBody>
      </p:sp>
      <p:sp>
        <p:nvSpPr>
          <p:cNvPr name="TextBox 18" id="18"/>
          <p:cNvSpPr txBox="true"/>
          <p:nvPr/>
        </p:nvSpPr>
        <p:spPr>
          <a:xfrm rot="0">
            <a:off x="12496546" y="4710310"/>
            <a:ext cx="4456560" cy="1190625"/>
          </a:xfrm>
          <a:prstGeom prst="rect">
            <a:avLst/>
          </a:prstGeom>
        </p:spPr>
        <p:txBody>
          <a:bodyPr anchor="t" rtlCol="false" tIns="0" lIns="0" bIns="0" rIns="0">
            <a:spAutoFit/>
          </a:bodyPr>
          <a:lstStyle/>
          <a:p>
            <a:pPr algn="ctr" marL="0" indent="0" lvl="0">
              <a:lnSpc>
                <a:spcPts val="4272"/>
              </a:lnSpc>
            </a:pPr>
            <a:r>
              <a:rPr lang="en-US" sz="3560">
                <a:solidFill>
                  <a:srgbClr val="FFBD59"/>
                </a:solidFill>
                <a:latin typeface="Mont Heavy"/>
              </a:rPr>
              <a:t>Cloud Service Connectivity</a:t>
            </a:r>
          </a:p>
        </p:txBody>
      </p:sp>
      <p:sp>
        <p:nvSpPr>
          <p:cNvPr name="TextBox 19" id="19"/>
          <p:cNvSpPr txBox="true"/>
          <p:nvPr/>
        </p:nvSpPr>
        <p:spPr>
          <a:xfrm rot="0">
            <a:off x="12895317" y="6363946"/>
            <a:ext cx="3659018" cy="2223135"/>
          </a:xfrm>
          <a:prstGeom prst="rect">
            <a:avLst/>
          </a:prstGeom>
        </p:spPr>
        <p:txBody>
          <a:bodyPr anchor="t" rtlCol="false" tIns="0" lIns="0" bIns="0" rIns="0">
            <a:spAutoFit/>
          </a:bodyPr>
          <a:lstStyle/>
          <a:p>
            <a:pPr algn="ctr" marL="0" indent="0" lvl="0">
              <a:lnSpc>
                <a:spcPts val="2940"/>
              </a:lnSpc>
            </a:pPr>
            <a:r>
              <a:rPr lang="en-US" sz="2100">
                <a:solidFill>
                  <a:srgbClr val="FFFFFF"/>
                </a:solidFill>
                <a:latin typeface="Garet"/>
              </a:rPr>
              <a:t>For the scalability of the app to a larger level, we need to look into all the deployment options and provide them a mechanism. </a:t>
            </a:r>
          </a:p>
        </p:txBody>
      </p:sp>
      <p:sp>
        <p:nvSpPr>
          <p:cNvPr name="TextBox 20" id="20"/>
          <p:cNvSpPr txBox="true"/>
          <p:nvPr/>
        </p:nvSpPr>
        <p:spPr>
          <a:xfrm rot="0">
            <a:off x="2787428" y="3266224"/>
            <a:ext cx="1543050" cy="1057275"/>
          </a:xfrm>
          <a:prstGeom prst="rect">
            <a:avLst/>
          </a:prstGeom>
        </p:spPr>
        <p:txBody>
          <a:bodyPr anchor="t" rtlCol="false" tIns="0" lIns="0" bIns="0" rIns="0">
            <a:spAutoFit/>
          </a:bodyPr>
          <a:lstStyle/>
          <a:p>
            <a:pPr algn="ctr" marL="0" indent="0" lvl="0">
              <a:lnSpc>
                <a:spcPts val="6720"/>
              </a:lnSpc>
            </a:pPr>
            <a:r>
              <a:rPr lang="en-US" sz="5600">
                <a:solidFill>
                  <a:srgbClr val="000000"/>
                </a:solidFill>
                <a:latin typeface="Mont Heavy"/>
              </a:rPr>
              <a:t>1</a:t>
            </a:r>
          </a:p>
        </p:txBody>
      </p:sp>
      <p:sp>
        <p:nvSpPr>
          <p:cNvPr name="TextBox 21" id="21"/>
          <p:cNvSpPr txBox="true"/>
          <p:nvPr/>
        </p:nvSpPr>
        <p:spPr>
          <a:xfrm rot="0">
            <a:off x="8370904" y="3266224"/>
            <a:ext cx="1543050" cy="1057275"/>
          </a:xfrm>
          <a:prstGeom prst="rect">
            <a:avLst/>
          </a:prstGeom>
        </p:spPr>
        <p:txBody>
          <a:bodyPr anchor="t" rtlCol="false" tIns="0" lIns="0" bIns="0" rIns="0">
            <a:spAutoFit/>
          </a:bodyPr>
          <a:lstStyle/>
          <a:p>
            <a:pPr algn="ctr" marL="0" indent="0" lvl="0">
              <a:lnSpc>
                <a:spcPts val="6720"/>
              </a:lnSpc>
            </a:pPr>
            <a:r>
              <a:rPr lang="en-US" sz="5600">
                <a:solidFill>
                  <a:srgbClr val="000000"/>
                </a:solidFill>
                <a:latin typeface="Mont Heavy"/>
              </a:rPr>
              <a:t>2</a:t>
            </a:r>
          </a:p>
        </p:txBody>
      </p:sp>
      <p:sp>
        <p:nvSpPr>
          <p:cNvPr name="TextBox 22" id="22"/>
          <p:cNvSpPr txBox="true"/>
          <p:nvPr/>
        </p:nvSpPr>
        <p:spPr>
          <a:xfrm rot="0">
            <a:off x="13954379" y="3266224"/>
            <a:ext cx="1543050" cy="1057275"/>
          </a:xfrm>
          <a:prstGeom prst="rect">
            <a:avLst/>
          </a:prstGeom>
        </p:spPr>
        <p:txBody>
          <a:bodyPr anchor="t" rtlCol="false" tIns="0" lIns="0" bIns="0" rIns="0">
            <a:spAutoFit/>
          </a:bodyPr>
          <a:lstStyle/>
          <a:p>
            <a:pPr algn="ctr" marL="0" indent="0" lvl="0">
              <a:lnSpc>
                <a:spcPts val="6720"/>
              </a:lnSpc>
            </a:pPr>
            <a:r>
              <a:rPr lang="en-US" sz="5600">
                <a:solidFill>
                  <a:srgbClr val="000000"/>
                </a:solidFill>
                <a:latin typeface="Mont Heavy"/>
              </a:rPr>
              <a:t>3</a:t>
            </a:r>
          </a:p>
        </p:txBody>
      </p:sp>
      <p:sp>
        <p:nvSpPr>
          <p:cNvPr name="TextBox 23" id="23"/>
          <p:cNvSpPr txBox="true"/>
          <p:nvPr/>
        </p:nvSpPr>
        <p:spPr>
          <a:xfrm rot="0">
            <a:off x="3319799" y="603197"/>
            <a:ext cx="11648401" cy="1365250"/>
          </a:xfrm>
          <a:prstGeom prst="rect">
            <a:avLst/>
          </a:prstGeom>
        </p:spPr>
        <p:txBody>
          <a:bodyPr anchor="t" rtlCol="false" tIns="0" lIns="0" bIns="0" rIns="0">
            <a:spAutoFit/>
          </a:bodyPr>
          <a:lstStyle/>
          <a:p>
            <a:pPr algn="ctr" marL="0" indent="0" lvl="0">
              <a:lnSpc>
                <a:spcPts val="8000"/>
              </a:lnSpc>
            </a:pPr>
            <a:r>
              <a:rPr lang="en-US" sz="8000">
                <a:solidFill>
                  <a:srgbClr val="FFFFFF"/>
                </a:solidFill>
                <a:latin typeface="Mont Heavy"/>
              </a:rPr>
              <a:t>Current App Issues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6250" t="0" r="-6250" b="0"/>
            </a:stretch>
          </a:blipFill>
        </p:spPr>
      </p:sp>
      <p:sp>
        <p:nvSpPr>
          <p:cNvPr name="Freeform 3" id="3"/>
          <p:cNvSpPr/>
          <p:nvPr/>
        </p:nvSpPr>
        <p:spPr>
          <a:xfrm flipH="false" flipV="false" rot="0">
            <a:off x="11065934" y="4971086"/>
            <a:ext cx="8678682" cy="5988371"/>
          </a:xfrm>
          <a:custGeom>
            <a:avLst/>
            <a:gdLst/>
            <a:ahLst/>
            <a:cxnLst/>
            <a:rect r="r" b="b" t="t" l="l"/>
            <a:pathLst>
              <a:path h="5988371" w="8678682">
                <a:moveTo>
                  <a:pt x="0" y="0"/>
                </a:moveTo>
                <a:lnTo>
                  <a:pt x="8678682" y="0"/>
                </a:lnTo>
                <a:lnTo>
                  <a:pt x="8678682" y="5988371"/>
                </a:lnTo>
                <a:lnTo>
                  <a:pt x="0" y="5988371"/>
                </a:lnTo>
                <a:lnTo>
                  <a:pt x="0" y="0"/>
                </a:lnTo>
                <a:close/>
              </a:path>
            </a:pathLst>
          </a:custGeom>
          <a:blipFill>
            <a:blip r:embed="rId3">
              <a:alphaModFix amt="50000"/>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1028700" y="800376"/>
            <a:ext cx="8829332" cy="2740479"/>
            <a:chOff x="0" y="0"/>
            <a:chExt cx="2127691" cy="660400"/>
          </a:xfrm>
        </p:grpSpPr>
        <p:sp>
          <p:nvSpPr>
            <p:cNvPr name="Freeform 5" id="5"/>
            <p:cNvSpPr/>
            <p:nvPr/>
          </p:nvSpPr>
          <p:spPr>
            <a:xfrm flipH="false" flipV="false" rot="0">
              <a:off x="0" y="0"/>
              <a:ext cx="2127691" cy="660400"/>
            </a:xfrm>
            <a:custGeom>
              <a:avLst/>
              <a:gdLst/>
              <a:ahLst/>
              <a:cxnLst/>
              <a:rect r="r" b="b" t="t" l="l"/>
              <a:pathLst>
                <a:path h="660400" w="2127691">
                  <a:moveTo>
                    <a:pt x="2003231" y="660400"/>
                  </a:moveTo>
                  <a:lnTo>
                    <a:pt x="124460" y="660400"/>
                  </a:lnTo>
                  <a:cubicBezTo>
                    <a:pt x="55880" y="660400"/>
                    <a:pt x="0" y="604520"/>
                    <a:pt x="0" y="535940"/>
                  </a:cubicBezTo>
                  <a:lnTo>
                    <a:pt x="0" y="124460"/>
                  </a:lnTo>
                  <a:cubicBezTo>
                    <a:pt x="0" y="55880"/>
                    <a:pt x="55880" y="0"/>
                    <a:pt x="124460" y="0"/>
                  </a:cubicBezTo>
                  <a:lnTo>
                    <a:pt x="2003231" y="0"/>
                  </a:lnTo>
                  <a:cubicBezTo>
                    <a:pt x="2071811" y="0"/>
                    <a:pt x="2127691" y="55880"/>
                    <a:pt x="2127691" y="124460"/>
                  </a:cubicBezTo>
                  <a:lnTo>
                    <a:pt x="2127691" y="535940"/>
                  </a:lnTo>
                  <a:cubicBezTo>
                    <a:pt x="2127691" y="604520"/>
                    <a:pt x="2071811" y="660400"/>
                    <a:pt x="2003231" y="660400"/>
                  </a:cubicBezTo>
                  <a:close/>
                </a:path>
              </a:pathLst>
            </a:custGeom>
            <a:solidFill>
              <a:srgbClr val="2E2D2D">
                <a:alpha val="60000"/>
              </a:srgbClr>
            </a:solidFill>
          </p:spPr>
        </p:sp>
      </p:grpSp>
      <p:sp>
        <p:nvSpPr>
          <p:cNvPr name="Freeform 6" id="6"/>
          <p:cNvSpPr/>
          <p:nvPr/>
        </p:nvSpPr>
        <p:spPr>
          <a:xfrm flipH="false" flipV="false" rot="0">
            <a:off x="1601875" y="1401950"/>
            <a:ext cx="1377121" cy="1374853"/>
          </a:xfrm>
          <a:custGeom>
            <a:avLst/>
            <a:gdLst/>
            <a:ahLst/>
            <a:cxnLst/>
            <a:rect r="r" b="b" t="t" l="l"/>
            <a:pathLst>
              <a:path h="1374853" w="1377121">
                <a:moveTo>
                  <a:pt x="0" y="0"/>
                </a:moveTo>
                <a:lnTo>
                  <a:pt x="1377122" y="0"/>
                </a:lnTo>
                <a:lnTo>
                  <a:pt x="1377122" y="1374853"/>
                </a:lnTo>
                <a:lnTo>
                  <a:pt x="0" y="1374853"/>
                </a:lnTo>
                <a:lnTo>
                  <a:pt x="0" y="0"/>
                </a:lnTo>
                <a:close/>
              </a:path>
            </a:pathLst>
          </a:custGeom>
          <a:blipFill>
            <a:blip r:embed="rId5">
              <a:extLst>
                <a:ext uri="{96DAC541-7B7A-43D3-8B79-37D633B846F1}">
                  <asvg:svgBlip xmlns:asvg="http://schemas.microsoft.com/office/drawing/2016/SVG/main" r:embed="rId6"/>
                </a:ext>
              </a:extLst>
            </a:blip>
            <a:stretch>
              <a:fillRect l="-24514" t="-24403" r="-23476" b="-23831"/>
            </a:stretch>
          </a:blipFill>
        </p:spPr>
      </p:sp>
      <p:grpSp>
        <p:nvGrpSpPr>
          <p:cNvPr name="Group 7" id="7"/>
          <p:cNvGrpSpPr/>
          <p:nvPr/>
        </p:nvGrpSpPr>
        <p:grpSpPr>
          <a:xfrm rot="0">
            <a:off x="2034209" y="3855180"/>
            <a:ext cx="8815624" cy="2736224"/>
            <a:chOff x="0" y="0"/>
            <a:chExt cx="2127691" cy="660400"/>
          </a:xfrm>
        </p:grpSpPr>
        <p:sp>
          <p:nvSpPr>
            <p:cNvPr name="Freeform 8" id="8"/>
            <p:cNvSpPr/>
            <p:nvPr/>
          </p:nvSpPr>
          <p:spPr>
            <a:xfrm flipH="false" flipV="false" rot="0">
              <a:off x="0" y="0"/>
              <a:ext cx="2127691" cy="660400"/>
            </a:xfrm>
            <a:custGeom>
              <a:avLst/>
              <a:gdLst/>
              <a:ahLst/>
              <a:cxnLst/>
              <a:rect r="r" b="b" t="t" l="l"/>
              <a:pathLst>
                <a:path h="660400" w="2127691">
                  <a:moveTo>
                    <a:pt x="2003231" y="660400"/>
                  </a:moveTo>
                  <a:lnTo>
                    <a:pt x="124460" y="660400"/>
                  </a:lnTo>
                  <a:cubicBezTo>
                    <a:pt x="55880" y="660400"/>
                    <a:pt x="0" y="604520"/>
                    <a:pt x="0" y="535940"/>
                  </a:cubicBezTo>
                  <a:lnTo>
                    <a:pt x="0" y="124460"/>
                  </a:lnTo>
                  <a:cubicBezTo>
                    <a:pt x="0" y="55880"/>
                    <a:pt x="55880" y="0"/>
                    <a:pt x="124460" y="0"/>
                  </a:cubicBezTo>
                  <a:lnTo>
                    <a:pt x="2003231" y="0"/>
                  </a:lnTo>
                  <a:cubicBezTo>
                    <a:pt x="2071811" y="0"/>
                    <a:pt x="2127691" y="55880"/>
                    <a:pt x="2127691" y="124460"/>
                  </a:cubicBezTo>
                  <a:lnTo>
                    <a:pt x="2127691" y="535940"/>
                  </a:lnTo>
                  <a:cubicBezTo>
                    <a:pt x="2127691" y="604520"/>
                    <a:pt x="2071811" y="660400"/>
                    <a:pt x="2003231" y="660400"/>
                  </a:cubicBezTo>
                  <a:close/>
                </a:path>
              </a:pathLst>
            </a:custGeom>
            <a:solidFill>
              <a:srgbClr val="2E2D2D">
                <a:alpha val="60000"/>
              </a:srgbClr>
            </a:solidFill>
          </p:spPr>
        </p:sp>
      </p:grpSp>
      <p:sp>
        <p:nvSpPr>
          <p:cNvPr name="Freeform 9" id="9"/>
          <p:cNvSpPr/>
          <p:nvPr/>
        </p:nvSpPr>
        <p:spPr>
          <a:xfrm flipH="false" flipV="false" rot="0">
            <a:off x="2607384" y="4456754"/>
            <a:ext cx="1377121" cy="1374853"/>
          </a:xfrm>
          <a:custGeom>
            <a:avLst/>
            <a:gdLst/>
            <a:ahLst/>
            <a:cxnLst/>
            <a:rect r="r" b="b" t="t" l="l"/>
            <a:pathLst>
              <a:path h="1374853" w="1377121">
                <a:moveTo>
                  <a:pt x="0" y="0"/>
                </a:moveTo>
                <a:lnTo>
                  <a:pt x="1377122" y="0"/>
                </a:lnTo>
                <a:lnTo>
                  <a:pt x="1377122" y="1374853"/>
                </a:lnTo>
                <a:lnTo>
                  <a:pt x="0" y="1374853"/>
                </a:lnTo>
                <a:lnTo>
                  <a:pt x="0" y="0"/>
                </a:lnTo>
                <a:close/>
              </a:path>
            </a:pathLst>
          </a:custGeom>
          <a:blipFill>
            <a:blip r:embed="rId5">
              <a:extLst>
                <a:ext uri="{96DAC541-7B7A-43D3-8B79-37D633B846F1}">
                  <asvg:svgBlip xmlns:asvg="http://schemas.microsoft.com/office/drawing/2016/SVG/main" r:embed="rId6"/>
                </a:ext>
              </a:extLst>
            </a:blip>
            <a:stretch>
              <a:fillRect l="-24514" t="-24403" r="-23476" b="-23831"/>
            </a:stretch>
          </a:blipFill>
        </p:spPr>
      </p:sp>
      <p:grpSp>
        <p:nvGrpSpPr>
          <p:cNvPr name="Group 10" id="10"/>
          <p:cNvGrpSpPr/>
          <p:nvPr/>
        </p:nvGrpSpPr>
        <p:grpSpPr>
          <a:xfrm rot="0">
            <a:off x="1028700" y="6908622"/>
            <a:ext cx="8305860" cy="2578002"/>
            <a:chOff x="0" y="0"/>
            <a:chExt cx="2127691" cy="660400"/>
          </a:xfrm>
        </p:grpSpPr>
        <p:sp>
          <p:nvSpPr>
            <p:cNvPr name="Freeform 11" id="11"/>
            <p:cNvSpPr/>
            <p:nvPr/>
          </p:nvSpPr>
          <p:spPr>
            <a:xfrm flipH="false" flipV="false" rot="0">
              <a:off x="0" y="0"/>
              <a:ext cx="2127691" cy="660400"/>
            </a:xfrm>
            <a:custGeom>
              <a:avLst/>
              <a:gdLst/>
              <a:ahLst/>
              <a:cxnLst/>
              <a:rect r="r" b="b" t="t" l="l"/>
              <a:pathLst>
                <a:path h="660400" w="2127691">
                  <a:moveTo>
                    <a:pt x="2003231" y="660400"/>
                  </a:moveTo>
                  <a:lnTo>
                    <a:pt x="124460" y="660400"/>
                  </a:lnTo>
                  <a:cubicBezTo>
                    <a:pt x="55880" y="660400"/>
                    <a:pt x="0" y="604520"/>
                    <a:pt x="0" y="535940"/>
                  </a:cubicBezTo>
                  <a:lnTo>
                    <a:pt x="0" y="124460"/>
                  </a:lnTo>
                  <a:cubicBezTo>
                    <a:pt x="0" y="55880"/>
                    <a:pt x="55880" y="0"/>
                    <a:pt x="124460" y="0"/>
                  </a:cubicBezTo>
                  <a:lnTo>
                    <a:pt x="2003231" y="0"/>
                  </a:lnTo>
                  <a:cubicBezTo>
                    <a:pt x="2071811" y="0"/>
                    <a:pt x="2127691" y="55880"/>
                    <a:pt x="2127691" y="124460"/>
                  </a:cubicBezTo>
                  <a:lnTo>
                    <a:pt x="2127691" y="535940"/>
                  </a:lnTo>
                  <a:cubicBezTo>
                    <a:pt x="2127691" y="604520"/>
                    <a:pt x="2071811" y="660400"/>
                    <a:pt x="2003231" y="660400"/>
                  </a:cubicBezTo>
                  <a:close/>
                </a:path>
              </a:pathLst>
            </a:custGeom>
            <a:solidFill>
              <a:srgbClr val="2E2D2D">
                <a:alpha val="60000"/>
              </a:srgbClr>
            </a:solidFill>
          </p:spPr>
        </p:sp>
      </p:grpSp>
      <p:sp>
        <p:nvSpPr>
          <p:cNvPr name="Freeform 12" id="12"/>
          <p:cNvSpPr/>
          <p:nvPr/>
        </p:nvSpPr>
        <p:spPr>
          <a:xfrm flipH="false" flipV="false" rot="0">
            <a:off x="1601875" y="7510197"/>
            <a:ext cx="1377121" cy="1374853"/>
          </a:xfrm>
          <a:custGeom>
            <a:avLst/>
            <a:gdLst/>
            <a:ahLst/>
            <a:cxnLst/>
            <a:rect r="r" b="b" t="t" l="l"/>
            <a:pathLst>
              <a:path h="1374853" w="1377121">
                <a:moveTo>
                  <a:pt x="0" y="0"/>
                </a:moveTo>
                <a:lnTo>
                  <a:pt x="1377122" y="0"/>
                </a:lnTo>
                <a:lnTo>
                  <a:pt x="1377122" y="1374853"/>
                </a:lnTo>
                <a:lnTo>
                  <a:pt x="0" y="1374853"/>
                </a:lnTo>
                <a:lnTo>
                  <a:pt x="0" y="0"/>
                </a:lnTo>
                <a:close/>
              </a:path>
            </a:pathLst>
          </a:custGeom>
          <a:blipFill>
            <a:blip r:embed="rId5">
              <a:extLst>
                <a:ext uri="{96DAC541-7B7A-43D3-8B79-37D633B846F1}">
                  <asvg:svgBlip xmlns:asvg="http://schemas.microsoft.com/office/drawing/2016/SVG/main" r:embed="rId6"/>
                </a:ext>
              </a:extLst>
            </a:blip>
            <a:stretch>
              <a:fillRect l="-24514" t="-24403" r="-23476" b="-23831"/>
            </a:stretch>
          </a:blipFill>
        </p:spPr>
      </p:sp>
      <p:grpSp>
        <p:nvGrpSpPr>
          <p:cNvPr name="Group 13" id="13"/>
          <p:cNvGrpSpPr>
            <a:grpSpLocks noChangeAspect="true"/>
          </p:cNvGrpSpPr>
          <p:nvPr/>
        </p:nvGrpSpPr>
        <p:grpSpPr>
          <a:xfrm rot="0">
            <a:off x="11935683" y="1783648"/>
            <a:ext cx="4029180" cy="7972425"/>
            <a:chOff x="0" y="0"/>
            <a:chExt cx="2620010" cy="5184140"/>
          </a:xfrm>
        </p:grpSpPr>
        <p:sp>
          <p:nvSpPr>
            <p:cNvPr name="Freeform 14" id="14"/>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15" id="15"/>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7"/>
              <a:stretch>
                <a:fillRect l="-222" t="0" r="-222" b="0"/>
              </a:stretch>
            </a:blipFill>
          </p:spPr>
        </p:sp>
        <p:sp>
          <p:nvSpPr>
            <p:cNvPr name="Freeform 16" id="16"/>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p:spPr>
        </p:sp>
        <p:sp>
          <p:nvSpPr>
            <p:cNvPr name="Freeform 17" id="17"/>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55555"/>
            </a:solidFill>
          </p:spPr>
        </p:sp>
        <p:sp>
          <p:nvSpPr>
            <p:cNvPr name="Freeform 18" id="18"/>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sp>
        <p:sp>
          <p:nvSpPr>
            <p:cNvPr name="Freeform 19" id="19"/>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sp>
        <p:sp>
          <p:nvSpPr>
            <p:cNvPr name="Freeform 20" id="20"/>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sp>
        <p:sp>
          <p:nvSpPr>
            <p:cNvPr name="Freeform 21" id="21"/>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sp>
        <p:sp>
          <p:nvSpPr>
            <p:cNvPr name="Freeform 22" id="22"/>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sp>
      </p:grpSp>
      <p:sp>
        <p:nvSpPr>
          <p:cNvPr name="TextBox 23" id="23"/>
          <p:cNvSpPr txBox="true"/>
          <p:nvPr/>
        </p:nvSpPr>
        <p:spPr>
          <a:xfrm rot="0">
            <a:off x="3306478" y="1262924"/>
            <a:ext cx="4456560" cy="733425"/>
          </a:xfrm>
          <a:prstGeom prst="rect">
            <a:avLst/>
          </a:prstGeom>
        </p:spPr>
        <p:txBody>
          <a:bodyPr anchor="t" rtlCol="false" tIns="0" lIns="0" bIns="0" rIns="0">
            <a:spAutoFit/>
          </a:bodyPr>
          <a:lstStyle/>
          <a:p>
            <a:pPr marL="0" indent="0" lvl="0">
              <a:lnSpc>
                <a:spcPts val="4680"/>
              </a:lnSpc>
            </a:pPr>
            <a:r>
              <a:rPr lang="en-US" sz="3900">
                <a:solidFill>
                  <a:srgbClr val="FFBD59"/>
                </a:solidFill>
                <a:latin typeface="Mont Heavy"/>
              </a:rPr>
              <a:t>Responsive UI</a:t>
            </a:r>
          </a:p>
        </p:txBody>
      </p:sp>
      <p:sp>
        <p:nvSpPr>
          <p:cNvPr name="TextBox 24" id="24"/>
          <p:cNvSpPr txBox="true"/>
          <p:nvPr/>
        </p:nvSpPr>
        <p:spPr>
          <a:xfrm rot="0">
            <a:off x="3353641" y="1970632"/>
            <a:ext cx="5761322" cy="1108710"/>
          </a:xfrm>
          <a:prstGeom prst="rect">
            <a:avLst/>
          </a:prstGeom>
        </p:spPr>
        <p:txBody>
          <a:bodyPr anchor="t" rtlCol="false" tIns="0" lIns="0" bIns="0" rIns="0">
            <a:spAutoFit/>
          </a:bodyPr>
          <a:lstStyle/>
          <a:p>
            <a:pPr marL="0" indent="0" lvl="0">
              <a:lnSpc>
                <a:spcPts val="2940"/>
              </a:lnSpc>
            </a:pPr>
            <a:r>
              <a:rPr lang="en-US" sz="2100">
                <a:solidFill>
                  <a:srgbClr val="FFFFFF"/>
                </a:solidFill>
                <a:latin typeface="Garet"/>
              </a:rPr>
              <a:t>We aimed to improve the user interface by better design layout, and easily understandable procedural steps. </a:t>
            </a:r>
          </a:p>
        </p:txBody>
      </p:sp>
      <p:sp>
        <p:nvSpPr>
          <p:cNvPr name="TextBox 25" id="25"/>
          <p:cNvSpPr txBox="true"/>
          <p:nvPr/>
        </p:nvSpPr>
        <p:spPr>
          <a:xfrm rot="0">
            <a:off x="1518911" y="1491524"/>
            <a:ext cx="1543050" cy="1057275"/>
          </a:xfrm>
          <a:prstGeom prst="rect">
            <a:avLst/>
          </a:prstGeom>
        </p:spPr>
        <p:txBody>
          <a:bodyPr anchor="t" rtlCol="false" tIns="0" lIns="0" bIns="0" rIns="0">
            <a:spAutoFit/>
          </a:bodyPr>
          <a:lstStyle/>
          <a:p>
            <a:pPr algn="ctr" marL="0" indent="0" lvl="0">
              <a:lnSpc>
                <a:spcPts val="6720"/>
              </a:lnSpc>
            </a:pPr>
            <a:r>
              <a:rPr lang="en-US" sz="5600">
                <a:solidFill>
                  <a:srgbClr val="000000"/>
                </a:solidFill>
                <a:latin typeface="Mont Heavy"/>
              </a:rPr>
              <a:t>1</a:t>
            </a:r>
          </a:p>
        </p:txBody>
      </p:sp>
      <p:sp>
        <p:nvSpPr>
          <p:cNvPr name="TextBox 26" id="26"/>
          <p:cNvSpPr txBox="true"/>
          <p:nvPr/>
        </p:nvSpPr>
        <p:spPr>
          <a:xfrm rot="0">
            <a:off x="4067470" y="3914775"/>
            <a:ext cx="4499702" cy="1323975"/>
          </a:xfrm>
          <a:prstGeom prst="rect">
            <a:avLst/>
          </a:prstGeom>
        </p:spPr>
        <p:txBody>
          <a:bodyPr anchor="t" rtlCol="false" tIns="0" lIns="0" bIns="0" rIns="0">
            <a:spAutoFit/>
          </a:bodyPr>
          <a:lstStyle/>
          <a:p>
            <a:pPr marL="0" indent="0" lvl="0">
              <a:lnSpc>
                <a:spcPts val="4680"/>
              </a:lnSpc>
            </a:pPr>
            <a:r>
              <a:rPr lang="en-US" sz="3900">
                <a:solidFill>
                  <a:srgbClr val="FFBD59"/>
                </a:solidFill>
                <a:latin typeface="Mont Heavy"/>
              </a:rPr>
              <a:t>Robust App Architecture</a:t>
            </a:r>
          </a:p>
        </p:txBody>
      </p:sp>
      <p:sp>
        <p:nvSpPr>
          <p:cNvPr name="TextBox 27" id="27"/>
          <p:cNvSpPr txBox="true"/>
          <p:nvPr/>
        </p:nvSpPr>
        <p:spPr>
          <a:xfrm rot="0">
            <a:off x="4067470" y="5191125"/>
            <a:ext cx="6349783" cy="1109847"/>
          </a:xfrm>
          <a:prstGeom prst="rect">
            <a:avLst/>
          </a:prstGeom>
        </p:spPr>
        <p:txBody>
          <a:bodyPr anchor="t" rtlCol="false" tIns="0" lIns="0" bIns="0" rIns="0">
            <a:spAutoFit/>
          </a:bodyPr>
          <a:lstStyle/>
          <a:p>
            <a:pPr marL="0" indent="0" lvl="0">
              <a:lnSpc>
                <a:spcPts val="2943"/>
              </a:lnSpc>
            </a:pPr>
            <a:r>
              <a:rPr lang="en-US" sz="2102">
                <a:solidFill>
                  <a:srgbClr val="FFFFFF"/>
                </a:solidFill>
                <a:latin typeface="Garet"/>
              </a:rPr>
              <a:t>Based on the current framework(s) of the app that the codebase is using, deprecations are removed, and updated compatible versions. </a:t>
            </a:r>
          </a:p>
        </p:txBody>
      </p:sp>
      <p:sp>
        <p:nvSpPr>
          <p:cNvPr name="TextBox 28" id="28"/>
          <p:cNvSpPr txBox="true"/>
          <p:nvPr/>
        </p:nvSpPr>
        <p:spPr>
          <a:xfrm rot="0">
            <a:off x="2524420" y="4546328"/>
            <a:ext cx="1543050" cy="1057275"/>
          </a:xfrm>
          <a:prstGeom prst="rect">
            <a:avLst/>
          </a:prstGeom>
        </p:spPr>
        <p:txBody>
          <a:bodyPr anchor="t" rtlCol="false" tIns="0" lIns="0" bIns="0" rIns="0">
            <a:spAutoFit/>
          </a:bodyPr>
          <a:lstStyle/>
          <a:p>
            <a:pPr algn="ctr" marL="0" indent="0" lvl="0">
              <a:lnSpc>
                <a:spcPts val="6720"/>
              </a:lnSpc>
            </a:pPr>
            <a:r>
              <a:rPr lang="en-US" sz="5600">
                <a:solidFill>
                  <a:srgbClr val="000000"/>
                </a:solidFill>
                <a:latin typeface="Mont Heavy"/>
              </a:rPr>
              <a:t>2</a:t>
            </a:r>
          </a:p>
        </p:txBody>
      </p:sp>
      <p:sp>
        <p:nvSpPr>
          <p:cNvPr name="TextBox 29" id="29"/>
          <p:cNvSpPr txBox="true"/>
          <p:nvPr/>
        </p:nvSpPr>
        <p:spPr>
          <a:xfrm rot="0">
            <a:off x="3306478" y="8220811"/>
            <a:ext cx="5837522" cy="1108710"/>
          </a:xfrm>
          <a:prstGeom prst="rect">
            <a:avLst/>
          </a:prstGeom>
        </p:spPr>
        <p:txBody>
          <a:bodyPr anchor="t" rtlCol="false" tIns="0" lIns="0" bIns="0" rIns="0">
            <a:spAutoFit/>
          </a:bodyPr>
          <a:lstStyle/>
          <a:p>
            <a:pPr marL="0" indent="0" lvl="0">
              <a:lnSpc>
                <a:spcPts val="2940"/>
              </a:lnSpc>
            </a:pPr>
            <a:r>
              <a:rPr lang="en-US" sz="2100">
                <a:solidFill>
                  <a:srgbClr val="FFFFFF"/>
                </a:solidFill>
                <a:latin typeface="Garet"/>
              </a:rPr>
              <a:t>Leveraging cloud computing, our solution aims to provide swift and accurate results directly to users' mobile devices. </a:t>
            </a:r>
          </a:p>
        </p:txBody>
      </p:sp>
      <p:sp>
        <p:nvSpPr>
          <p:cNvPr name="TextBox 30" id="30"/>
          <p:cNvSpPr txBox="true"/>
          <p:nvPr/>
        </p:nvSpPr>
        <p:spPr>
          <a:xfrm rot="0">
            <a:off x="1518911" y="7599771"/>
            <a:ext cx="1543050" cy="1057275"/>
          </a:xfrm>
          <a:prstGeom prst="rect">
            <a:avLst/>
          </a:prstGeom>
        </p:spPr>
        <p:txBody>
          <a:bodyPr anchor="t" rtlCol="false" tIns="0" lIns="0" bIns="0" rIns="0">
            <a:spAutoFit/>
          </a:bodyPr>
          <a:lstStyle/>
          <a:p>
            <a:pPr algn="ctr" marL="0" indent="0" lvl="0">
              <a:lnSpc>
                <a:spcPts val="6720"/>
              </a:lnSpc>
            </a:pPr>
            <a:r>
              <a:rPr lang="en-US" sz="5600">
                <a:solidFill>
                  <a:srgbClr val="000000"/>
                </a:solidFill>
                <a:latin typeface="Mont Heavy"/>
              </a:rPr>
              <a:t>3</a:t>
            </a:r>
          </a:p>
        </p:txBody>
      </p:sp>
      <p:sp>
        <p:nvSpPr>
          <p:cNvPr name="TextBox 31" id="31"/>
          <p:cNvSpPr txBox="true"/>
          <p:nvPr/>
        </p:nvSpPr>
        <p:spPr>
          <a:xfrm rot="0">
            <a:off x="3306478" y="6962878"/>
            <a:ext cx="5057726" cy="1323975"/>
          </a:xfrm>
          <a:prstGeom prst="rect">
            <a:avLst/>
          </a:prstGeom>
        </p:spPr>
        <p:txBody>
          <a:bodyPr anchor="t" rtlCol="false" tIns="0" lIns="0" bIns="0" rIns="0">
            <a:spAutoFit/>
          </a:bodyPr>
          <a:lstStyle/>
          <a:p>
            <a:pPr marL="0" indent="0" lvl="0">
              <a:lnSpc>
                <a:spcPts val="4680"/>
              </a:lnSpc>
            </a:pPr>
            <a:r>
              <a:rPr lang="en-US" sz="3900">
                <a:solidFill>
                  <a:srgbClr val="FFBD59"/>
                </a:solidFill>
                <a:latin typeface="Mont Heavy"/>
              </a:rPr>
              <a:t>Cloud Deployment Options</a:t>
            </a:r>
          </a:p>
        </p:txBody>
      </p:sp>
      <p:sp>
        <p:nvSpPr>
          <p:cNvPr name="TextBox 32" id="32"/>
          <p:cNvSpPr txBox="true"/>
          <p:nvPr/>
        </p:nvSpPr>
        <p:spPr>
          <a:xfrm rot="0">
            <a:off x="11456658" y="218234"/>
            <a:ext cx="4987230" cy="1281734"/>
          </a:xfrm>
          <a:prstGeom prst="rect">
            <a:avLst/>
          </a:prstGeom>
        </p:spPr>
        <p:txBody>
          <a:bodyPr anchor="t" rtlCol="false" tIns="0" lIns="0" bIns="0" rIns="0">
            <a:spAutoFit/>
          </a:bodyPr>
          <a:lstStyle/>
          <a:p>
            <a:pPr algn="ctr">
              <a:lnSpc>
                <a:spcPts val="8628"/>
              </a:lnSpc>
            </a:pPr>
            <a:r>
              <a:rPr lang="en-US" sz="6163">
                <a:solidFill>
                  <a:srgbClr val="FFFFFF"/>
                </a:solidFill>
                <a:latin typeface="Mont Bold"/>
              </a:rPr>
              <a:t>Deliverables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854249" y="-1238482"/>
            <a:ext cx="14579503" cy="11918432"/>
            <a:chOff x="0" y="0"/>
            <a:chExt cx="3839869" cy="3139011"/>
          </a:xfrm>
        </p:grpSpPr>
        <p:sp>
          <p:nvSpPr>
            <p:cNvPr name="Freeform 3" id="3"/>
            <p:cNvSpPr/>
            <p:nvPr/>
          </p:nvSpPr>
          <p:spPr>
            <a:xfrm flipH="false" flipV="false" rot="0">
              <a:off x="0" y="0"/>
              <a:ext cx="3839869" cy="3139011"/>
            </a:xfrm>
            <a:custGeom>
              <a:avLst/>
              <a:gdLst/>
              <a:ahLst/>
              <a:cxnLst/>
              <a:rect r="r" b="b" t="t" l="l"/>
              <a:pathLst>
                <a:path h="3139011" w="3839869">
                  <a:moveTo>
                    <a:pt x="0" y="0"/>
                  </a:moveTo>
                  <a:lnTo>
                    <a:pt x="3839869" y="0"/>
                  </a:lnTo>
                  <a:lnTo>
                    <a:pt x="3839869" y="3139011"/>
                  </a:lnTo>
                  <a:lnTo>
                    <a:pt x="0" y="3139011"/>
                  </a:lnTo>
                  <a:close/>
                </a:path>
              </a:pathLst>
            </a:custGeom>
            <a:solidFill>
              <a:srgbClr val="F5F5F5"/>
            </a:solidFill>
          </p:spPr>
        </p:sp>
        <p:sp>
          <p:nvSpPr>
            <p:cNvPr name="TextBox 4" id="4"/>
            <p:cNvSpPr txBox="true"/>
            <p:nvPr/>
          </p:nvSpPr>
          <p:spPr>
            <a:xfrm>
              <a:off x="0" y="-28575"/>
              <a:ext cx="3839869" cy="3167586"/>
            </a:xfrm>
            <a:prstGeom prst="rect">
              <a:avLst/>
            </a:prstGeom>
          </p:spPr>
          <p:txBody>
            <a:bodyPr anchor="ctr" rtlCol="false" tIns="50800" lIns="50800" bIns="50800" rIns="50800"/>
            <a:lstStyle/>
            <a:p>
              <a:pPr algn="ctr">
                <a:lnSpc>
                  <a:spcPts val="1869"/>
                </a:lnSpc>
              </a:pPr>
            </a:p>
          </p:txBody>
        </p:sp>
      </p:grpSp>
      <p:grpSp>
        <p:nvGrpSpPr>
          <p:cNvPr name="Group 5" id="5"/>
          <p:cNvGrpSpPr/>
          <p:nvPr/>
        </p:nvGrpSpPr>
        <p:grpSpPr>
          <a:xfrm rot="0">
            <a:off x="3948916" y="3342343"/>
            <a:ext cx="1954753" cy="1954753"/>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B34593">
                    <a:alpha val="100000"/>
                  </a:srgbClr>
                </a:gs>
                <a:gs pos="100000">
                  <a:srgbClr val="151F52">
                    <a:alpha val="100000"/>
                  </a:srgbClr>
                </a:gs>
              </a:gsLst>
              <a:lin ang="5400000"/>
            </a:gradFill>
          </p:spPr>
        </p:sp>
        <p:sp>
          <p:nvSpPr>
            <p:cNvPr name="TextBox 7" id="7"/>
            <p:cNvSpPr txBox="true"/>
            <p:nvPr/>
          </p:nvSpPr>
          <p:spPr>
            <a:xfrm>
              <a:off x="76200" y="47625"/>
              <a:ext cx="660400" cy="688975"/>
            </a:xfrm>
            <a:prstGeom prst="rect">
              <a:avLst/>
            </a:prstGeom>
          </p:spPr>
          <p:txBody>
            <a:bodyPr anchor="ctr" rtlCol="false" tIns="50800" lIns="50800" bIns="50800" rIns="50800"/>
            <a:lstStyle/>
            <a:p>
              <a:pPr algn="ctr">
                <a:lnSpc>
                  <a:spcPts val="1869"/>
                </a:lnSpc>
              </a:pPr>
            </a:p>
          </p:txBody>
        </p:sp>
      </p:grpSp>
      <p:sp>
        <p:nvSpPr>
          <p:cNvPr name="Freeform 8" id="8"/>
          <p:cNvSpPr/>
          <p:nvPr/>
        </p:nvSpPr>
        <p:spPr>
          <a:xfrm flipH="false" flipV="false" rot="0">
            <a:off x="4372862" y="3773191"/>
            <a:ext cx="1115200" cy="1152932"/>
          </a:xfrm>
          <a:custGeom>
            <a:avLst/>
            <a:gdLst/>
            <a:ahLst/>
            <a:cxnLst/>
            <a:rect r="r" b="b" t="t" l="l"/>
            <a:pathLst>
              <a:path h="1152932" w="1115200">
                <a:moveTo>
                  <a:pt x="0" y="0"/>
                </a:moveTo>
                <a:lnTo>
                  <a:pt x="1115200" y="0"/>
                </a:lnTo>
                <a:lnTo>
                  <a:pt x="1115200" y="1152933"/>
                </a:lnTo>
                <a:lnTo>
                  <a:pt x="0" y="115293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9" id="9"/>
          <p:cNvGrpSpPr/>
          <p:nvPr/>
        </p:nvGrpSpPr>
        <p:grpSpPr>
          <a:xfrm rot="0">
            <a:off x="7920437" y="3342343"/>
            <a:ext cx="1954753" cy="1954753"/>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B34593">
                    <a:alpha val="100000"/>
                  </a:srgbClr>
                </a:gs>
                <a:gs pos="100000">
                  <a:srgbClr val="151F52">
                    <a:alpha val="100000"/>
                  </a:srgbClr>
                </a:gs>
              </a:gsLst>
              <a:lin ang="5400000"/>
            </a:gradFill>
          </p:spPr>
        </p:sp>
        <p:sp>
          <p:nvSpPr>
            <p:cNvPr name="TextBox 11" id="11"/>
            <p:cNvSpPr txBox="true"/>
            <p:nvPr/>
          </p:nvSpPr>
          <p:spPr>
            <a:xfrm>
              <a:off x="76200" y="47625"/>
              <a:ext cx="660400" cy="688975"/>
            </a:xfrm>
            <a:prstGeom prst="rect">
              <a:avLst/>
            </a:prstGeom>
          </p:spPr>
          <p:txBody>
            <a:bodyPr anchor="ctr" rtlCol="false" tIns="50800" lIns="50800" bIns="50800" rIns="50800"/>
            <a:lstStyle/>
            <a:p>
              <a:pPr algn="ctr">
                <a:lnSpc>
                  <a:spcPts val="1869"/>
                </a:lnSpc>
              </a:pPr>
            </a:p>
          </p:txBody>
        </p:sp>
      </p:grpSp>
      <p:sp>
        <p:nvSpPr>
          <p:cNvPr name="Freeform 12" id="12"/>
          <p:cNvSpPr/>
          <p:nvPr/>
        </p:nvSpPr>
        <p:spPr>
          <a:xfrm flipH="false" flipV="false" rot="0">
            <a:off x="8511780" y="3836026"/>
            <a:ext cx="855266" cy="1152932"/>
          </a:xfrm>
          <a:custGeom>
            <a:avLst/>
            <a:gdLst/>
            <a:ahLst/>
            <a:cxnLst/>
            <a:rect r="r" b="b" t="t" l="l"/>
            <a:pathLst>
              <a:path h="1152932" w="855266">
                <a:moveTo>
                  <a:pt x="0" y="0"/>
                </a:moveTo>
                <a:lnTo>
                  <a:pt x="855266" y="0"/>
                </a:lnTo>
                <a:lnTo>
                  <a:pt x="855266" y="1152932"/>
                </a:lnTo>
                <a:lnTo>
                  <a:pt x="0" y="115293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3" id="13"/>
          <p:cNvGrpSpPr/>
          <p:nvPr/>
        </p:nvGrpSpPr>
        <p:grpSpPr>
          <a:xfrm rot="0">
            <a:off x="11891958" y="3342343"/>
            <a:ext cx="1954753" cy="1954753"/>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B34593">
                    <a:alpha val="100000"/>
                  </a:srgbClr>
                </a:gs>
                <a:gs pos="100000">
                  <a:srgbClr val="151F52">
                    <a:alpha val="100000"/>
                  </a:srgbClr>
                </a:gs>
              </a:gsLst>
              <a:lin ang="5400000"/>
            </a:gradFill>
          </p:spPr>
        </p:sp>
        <p:sp>
          <p:nvSpPr>
            <p:cNvPr name="TextBox 15" id="15"/>
            <p:cNvSpPr txBox="true"/>
            <p:nvPr/>
          </p:nvSpPr>
          <p:spPr>
            <a:xfrm>
              <a:off x="76200" y="47625"/>
              <a:ext cx="660400" cy="688975"/>
            </a:xfrm>
            <a:prstGeom prst="rect">
              <a:avLst/>
            </a:prstGeom>
          </p:spPr>
          <p:txBody>
            <a:bodyPr anchor="ctr" rtlCol="false" tIns="50800" lIns="50800" bIns="50800" rIns="50800"/>
            <a:lstStyle/>
            <a:p>
              <a:pPr algn="ctr">
                <a:lnSpc>
                  <a:spcPts val="1869"/>
                </a:lnSpc>
              </a:pPr>
            </a:p>
          </p:txBody>
        </p:sp>
      </p:grpSp>
      <p:sp>
        <p:nvSpPr>
          <p:cNvPr name="Freeform 16" id="16"/>
          <p:cNvSpPr/>
          <p:nvPr/>
        </p:nvSpPr>
        <p:spPr>
          <a:xfrm flipH="false" flipV="false" rot="0">
            <a:off x="12390764" y="3773191"/>
            <a:ext cx="1152932" cy="1152932"/>
          </a:xfrm>
          <a:custGeom>
            <a:avLst/>
            <a:gdLst/>
            <a:ahLst/>
            <a:cxnLst/>
            <a:rect r="r" b="b" t="t" l="l"/>
            <a:pathLst>
              <a:path h="1152932" w="1152932">
                <a:moveTo>
                  <a:pt x="0" y="0"/>
                </a:moveTo>
                <a:lnTo>
                  <a:pt x="1152933" y="0"/>
                </a:lnTo>
                <a:lnTo>
                  <a:pt x="1152933" y="1152933"/>
                </a:lnTo>
                <a:lnTo>
                  <a:pt x="0" y="115293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7" id="17"/>
          <p:cNvSpPr txBox="true"/>
          <p:nvPr/>
        </p:nvSpPr>
        <p:spPr>
          <a:xfrm rot="0">
            <a:off x="4842521" y="1277641"/>
            <a:ext cx="8193785" cy="1375410"/>
          </a:xfrm>
          <a:prstGeom prst="rect">
            <a:avLst/>
          </a:prstGeom>
        </p:spPr>
        <p:txBody>
          <a:bodyPr anchor="t" rtlCol="false" tIns="0" lIns="0" bIns="0" rIns="0">
            <a:spAutoFit/>
          </a:bodyPr>
          <a:lstStyle/>
          <a:p>
            <a:pPr algn="ctr">
              <a:lnSpc>
                <a:spcPts val="9240"/>
              </a:lnSpc>
            </a:pPr>
            <a:r>
              <a:rPr lang="en-US" sz="6600">
                <a:solidFill>
                  <a:srgbClr val="000000"/>
                </a:solidFill>
                <a:latin typeface="Mont Bold"/>
              </a:rPr>
              <a:t>PHASE PLAN</a:t>
            </a:r>
          </a:p>
        </p:txBody>
      </p:sp>
      <p:sp>
        <p:nvSpPr>
          <p:cNvPr name="TextBox 18" id="18"/>
          <p:cNvSpPr txBox="true"/>
          <p:nvPr/>
        </p:nvSpPr>
        <p:spPr>
          <a:xfrm rot="0">
            <a:off x="3612234" y="5554662"/>
            <a:ext cx="3532316" cy="280670"/>
          </a:xfrm>
          <a:prstGeom prst="rect">
            <a:avLst/>
          </a:prstGeom>
        </p:spPr>
        <p:txBody>
          <a:bodyPr anchor="t" rtlCol="false" tIns="0" lIns="0" bIns="0" rIns="0">
            <a:spAutoFit/>
          </a:bodyPr>
          <a:lstStyle/>
          <a:p>
            <a:pPr>
              <a:lnSpc>
                <a:spcPts val="2380"/>
              </a:lnSpc>
            </a:pPr>
          </a:p>
        </p:txBody>
      </p:sp>
      <p:sp>
        <p:nvSpPr>
          <p:cNvPr name="AutoShape 19" id="19"/>
          <p:cNvSpPr/>
          <p:nvPr/>
        </p:nvSpPr>
        <p:spPr>
          <a:xfrm flipH="true">
            <a:off x="1854191" y="2986426"/>
            <a:ext cx="14579503" cy="21934"/>
          </a:xfrm>
          <a:prstGeom prst="line">
            <a:avLst/>
          </a:prstGeom>
          <a:ln cap="flat" w="76200">
            <a:solidFill>
              <a:srgbClr val="C23A97"/>
            </a:solidFill>
            <a:prstDash val="solid"/>
            <a:headEnd type="none" len="sm" w="sm"/>
            <a:tailEnd type="none" len="sm" w="sm"/>
          </a:ln>
        </p:spPr>
      </p:sp>
      <p:sp>
        <p:nvSpPr>
          <p:cNvPr name="TextBox 20" id="20"/>
          <p:cNvSpPr txBox="true"/>
          <p:nvPr/>
        </p:nvSpPr>
        <p:spPr>
          <a:xfrm rot="0">
            <a:off x="3164304" y="5497122"/>
            <a:ext cx="3532316" cy="887095"/>
          </a:xfrm>
          <a:prstGeom prst="rect">
            <a:avLst/>
          </a:prstGeom>
        </p:spPr>
        <p:txBody>
          <a:bodyPr anchor="t" rtlCol="false" tIns="0" lIns="0" bIns="0" rIns="0">
            <a:spAutoFit/>
          </a:bodyPr>
          <a:lstStyle/>
          <a:p>
            <a:pPr algn="ctr">
              <a:lnSpc>
                <a:spcPts val="7279"/>
              </a:lnSpc>
            </a:pPr>
            <a:r>
              <a:rPr lang="en-US" sz="5199">
                <a:solidFill>
                  <a:srgbClr val="000000"/>
                </a:solidFill>
                <a:latin typeface="Canva Sans Bold"/>
              </a:rPr>
              <a:t>Phase 1</a:t>
            </a:r>
          </a:p>
        </p:txBody>
      </p:sp>
      <p:sp>
        <p:nvSpPr>
          <p:cNvPr name="TextBox 21" id="21"/>
          <p:cNvSpPr txBox="true"/>
          <p:nvPr/>
        </p:nvSpPr>
        <p:spPr>
          <a:xfrm rot="0">
            <a:off x="7173255" y="5497122"/>
            <a:ext cx="3532316" cy="887095"/>
          </a:xfrm>
          <a:prstGeom prst="rect">
            <a:avLst/>
          </a:prstGeom>
        </p:spPr>
        <p:txBody>
          <a:bodyPr anchor="t" rtlCol="false" tIns="0" lIns="0" bIns="0" rIns="0">
            <a:spAutoFit/>
          </a:bodyPr>
          <a:lstStyle/>
          <a:p>
            <a:pPr algn="ctr">
              <a:lnSpc>
                <a:spcPts val="7279"/>
              </a:lnSpc>
            </a:pPr>
            <a:r>
              <a:rPr lang="en-US" sz="5199">
                <a:solidFill>
                  <a:srgbClr val="000000"/>
                </a:solidFill>
                <a:latin typeface="Canva Sans Bold"/>
              </a:rPr>
              <a:t>Phase 2</a:t>
            </a:r>
          </a:p>
        </p:txBody>
      </p:sp>
      <p:sp>
        <p:nvSpPr>
          <p:cNvPr name="TextBox 22" id="22"/>
          <p:cNvSpPr txBox="true"/>
          <p:nvPr/>
        </p:nvSpPr>
        <p:spPr>
          <a:xfrm rot="0">
            <a:off x="3164304" y="6355642"/>
            <a:ext cx="3532316" cy="1757045"/>
          </a:xfrm>
          <a:prstGeom prst="rect">
            <a:avLst/>
          </a:prstGeom>
        </p:spPr>
        <p:txBody>
          <a:bodyPr anchor="t" rtlCol="false" tIns="0" lIns="0" bIns="0" rIns="0">
            <a:spAutoFit/>
          </a:bodyPr>
          <a:lstStyle/>
          <a:p>
            <a:pPr>
              <a:lnSpc>
                <a:spcPts val="2380"/>
              </a:lnSpc>
            </a:pPr>
            <a:r>
              <a:rPr lang="en-US" sz="1700">
                <a:solidFill>
                  <a:srgbClr val="000000"/>
                </a:solidFill>
                <a:latin typeface="Open Sauce Light"/>
              </a:rPr>
              <a:t>Frontend:</a:t>
            </a:r>
          </a:p>
          <a:p>
            <a:pPr marL="367032" indent="-183516" lvl="1">
              <a:lnSpc>
                <a:spcPts val="2380"/>
              </a:lnSpc>
              <a:buFont typeface="Arial"/>
              <a:buChar char="•"/>
            </a:pPr>
            <a:r>
              <a:rPr lang="en-US" sz="1700">
                <a:solidFill>
                  <a:srgbClr val="000000"/>
                </a:solidFill>
                <a:latin typeface="Open Sauce Light"/>
              </a:rPr>
              <a:t>Home Page UI</a:t>
            </a:r>
          </a:p>
          <a:p>
            <a:pPr marL="367032" indent="-183516" lvl="1">
              <a:lnSpc>
                <a:spcPts val="2380"/>
              </a:lnSpc>
              <a:buFont typeface="Arial"/>
              <a:buChar char="•"/>
            </a:pPr>
            <a:r>
              <a:rPr lang="en-US" sz="1700">
                <a:solidFill>
                  <a:srgbClr val="000000"/>
                </a:solidFill>
                <a:latin typeface="Open Sauce Light"/>
              </a:rPr>
              <a:t>Camera Page UI</a:t>
            </a:r>
          </a:p>
          <a:p>
            <a:pPr>
              <a:lnSpc>
                <a:spcPts val="2380"/>
              </a:lnSpc>
            </a:pPr>
          </a:p>
          <a:p>
            <a:pPr>
              <a:lnSpc>
                <a:spcPts val="2380"/>
              </a:lnSpc>
            </a:pPr>
            <a:r>
              <a:rPr lang="en-US" sz="1700">
                <a:solidFill>
                  <a:srgbClr val="000000"/>
                </a:solidFill>
                <a:latin typeface="Open Sauce Light"/>
              </a:rPr>
              <a:t>Backend:</a:t>
            </a:r>
          </a:p>
          <a:p>
            <a:pPr marL="367032" indent="-183516" lvl="1">
              <a:lnSpc>
                <a:spcPts val="2380"/>
              </a:lnSpc>
              <a:buFont typeface="Arial"/>
              <a:buChar char="•"/>
            </a:pPr>
            <a:r>
              <a:rPr lang="en-US" sz="1700">
                <a:solidFill>
                  <a:srgbClr val="000000"/>
                </a:solidFill>
                <a:latin typeface="Open Sauce Light"/>
              </a:rPr>
              <a:t>Image Processing </a:t>
            </a:r>
          </a:p>
        </p:txBody>
      </p:sp>
      <p:sp>
        <p:nvSpPr>
          <p:cNvPr name="TextBox 23" id="23"/>
          <p:cNvSpPr txBox="true"/>
          <p:nvPr/>
        </p:nvSpPr>
        <p:spPr>
          <a:xfrm rot="0">
            <a:off x="11103176" y="5497122"/>
            <a:ext cx="3532316" cy="887095"/>
          </a:xfrm>
          <a:prstGeom prst="rect">
            <a:avLst/>
          </a:prstGeom>
        </p:spPr>
        <p:txBody>
          <a:bodyPr anchor="t" rtlCol="false" tIns="0" lIns="0" bIns="0" rIns="0">
            <a:spAutoFit/>
          </a:bodyPr>
          <a:lstStyle/>
          <a:p>
            <a:pPr algn="ctr">
              <a:lnSpc>
                <a:spcPts val="7279"/>
              </a:lnSpc>
            </a:pPr>
            <a:r>
              <a:rPr lang="en-US" sz="5199">
                <a:solidFill>
                  <a:srgbClr val="000000"/>
                </a:solidFill>
                <a:latin typeface="Canva Sans Bold"/>
              </a:rPr>
              <a:t>Phase 3</a:t>
            </a:r>
          </a:p>
        </p:txBody>
      </p:sp>
      <p:sp>
        <p:nvSpPr>
          <p:cNvPr name="TextBox 24" id="24"/>
          <p:cNvSpPr txBox="true"/>
          <p:nvPr/>
        </p:nvSpPr>
        <p:spPr>
          <a:xfrm rot="0">
            <a:off x="7217226" y="6355642"/>
            <a:ext cx="3532316" cy="2938145"/>
          </a:xfrm>
          <a:prstGeom prst="rect">
            <a:avLst/>
          </a:prstGeom>
        </p:spPr>
        <p:txBody>
          <a:bodyPr anchor="t" rtlCol="false" tIns="0" lIns="0" bIns="0" rIns="0">
            <a:spAutoFit/>
          </a:bodyPr>
          <a:lstStyle/>
          <a:p>
            <a:pPr>
              <a:lnSpc>
                <a:spcPts val="2380"/>
              </a:lnSpc>
            </a:pPr>
            <a:r>
              <a:rPr lang="en-US" sz="1700">
                <a:solidFill>
                  <a:srgbClr val="000000"/>
                </a:solidFill>
                <a:latin typeface="Open Sauce Light"/>
              </a:rPr>
              <a:t>Frontend:</a:t>
            </a:r>
          </a:p>
          <a:p>
            <a:pPr marL="367032" indent="-183516" lvl="1">
              <a:lnSpc>
                <a:spcPts val="2380"/>
              </a:lnSpc>
              <a:buFont typeface="Arial"/>
              <a:buChar char="•"/>
            </a:pPr>
            <a:r>
              <a:rPr lang="en-US" sz="1700">
                <a:solidFill>
                  <a:srgbClr val="000000"/>
                </a:solidFill>
                <a:latin typeface="Open Sauce Light"/>
              </a:rPr>
              <a:t>Items Page UI</a:t>
            </a:r>
          </a:p>
          <a:p>
            <a:pPr marL="367032" indent="-183516" lvl="1">
              <a:lnSpc>
                <a:spcPts val="2380"/>
              </a:lnSpc>
              <a:buFont typeface="Arial"/>
              <a:buChar char="•"/>
            </a:pPr>
            <a:r>
              <a:rPr lang="en-US" sz="1700">
                <a:solidFill>
                  <a:srgbClr val="000000"/>
                </a:solidFill>
                <a:latin typeface="Open Sauce Light"/>
              </a:rPr>
              <a:t>Detected Frames UI</a:t>
            </a:r>
          </a:p>
          <a:p>
            <a:pPr>
              <a:lnSpc>
                <a:spcPts val="2380"/>
              </a:lnSpc>
            </a:pPr>
          </a:p>
          <a:p>
            <a:pPr>
              <a:lnSpc>
                <a:spcPts val="2380"/>
              </a:lnSpc>
            </a:pPr>
            <a:r>
              <a:rPr lang="en-US" sz="1700">
                <a:solidFill>
                  <a:srgbClr val="000000"/>
                </a:solidFill>
                <a:latin typeface="Open Sauce Light"/>
              </a:rPr>
              <a:t>Backend:</a:t>
            </a:r>
          </a:p>
          <a:p>
            <a:pPr marL="367032" indent="-183516" lvl="1">
              <a:lnSpc>
                <a:spcPts val="2380"/>
              </a:lnSpc>
              <a:buFont typeface="Arial"/>
              <a:buChar char="•"/>
            </a:pPr>
            <a:r>
              <a:rPr lang="en-US" sz="1700">
                <a:solidFill>
                  <a:srgbClr val="000000"/>
                </a:solidFill>
                <a:latin typeface="Open Sauce Light"/>
              </a:rPr>
              <a:t>Image Viewer</a:t>
            </a:r>
          </a:p>
          <a:p>
            <a:pPr marL="367032" indent="-183516" lvl="1">
              <a:lnSpc>
                <a:spcPts val="2380"/>
              </a:lnSpc>
              <a:buFont typeface="Arial"/>
              <a:buChar char="•"/>
            </a:pPr>
            <a:r>
              <a:rPr lang="en-US" sz="1700">
                <a:solidFill>
                  <a:srgbClr val="000000"/>
                </a:solidFill>
                <a:latin typeface="Open Sauce Light"/>
              </a:rPr>
              <a:t>Items Page Backend </a:t>
            </a:r>
          </a:p>
          <a:p>
            <a:pPr>
              <a:lnSpc>
                <a:spcPts val="2380"/>
              </a:lnSpc>
            </a:pPr>
          </a:p>
          <a:p>
            <a:pPr>
              <a:lnSpc>
                <a:spcPts val="2380"/>
              </a:lnSpc>
            </a:pPr>
            <a:r>
              <a:rPr lang="en-US" sz="1700">
                <a:solidFill>
                  <a:srgbClr val="000000"/>
                </a:solidFill>
                <a:latin typeface="Open Sauce Light"/>
              </a:rPr>
              <a:t>Release 1</a:t>
            </a:r>
          </a:p>
          <a:p>
            <a:pPr>
              <a:lnSpc>
                <a:spcPts val="2380"/>
              </a:lnSpc>
            </a:pPr>
          </a:p>
        </p:txBody>
      </p:sp>
      <p:sp>
        <p:nvSpPr>
          <p:cNvPr name="TextBox 25" id="25"/>
          <p:cNvSpPr txBox="true"/>
          <p:nvPr/>
        </p:nvSpPr>
        <p:spPr>
          <a:xfrm rot="0">
            <a:off x="11273417" y="6355642"/>
            <a:ext cx="3871182" cy="2642870"/>
          </a:xfrm>
          <a:prstGeom prst="rect">
            <a:avLst/>
          </a:prstGeom>
        </p:spPr>
        <p:txBody>
          <a:bodyPr anchor="t" rtlCol="false" tIns="0" lIns="0" bIns="0" rIns="0">
            <a:spAutoFit/>
          </a:bodyPr>
          <a:lstStyle/>
          <a:p>
            <a:pPr>
              <a:lnSpc>
                <a:spcPts val="2380"/>
              </a:lnSpc>
            </a:pPr>
            <a:r>
              <a:rPr lang="en-US" sz="1700">
                <a:solidFill>
                  <a:srgbClr val="000000"/>
                </a:solidFill>
                <a:latin typeface="Open Sauce Light"/>
              </a:rPr>
              <a:t>Backend: </a:t>
            </a:r>
          </a:p>
          <a:p>
            <a:pPr marL="367032" indent="-183516" lvl="1">
              <a:lnSpc>
                <a:spcPts val="2380"/>
              </a:lnSpc>
              <a:buFont typeface="Arial"/>
              <a:buChar char="•"/>
            </a:pPr>
            <a:r>
              <a:rPr lang="en-US" sz="1700">
                <a:solidFill>
                  <a:srgbClr val="000000"/>
                </a:solidFill>
                <a:latin typeface="Open Sauce Light"/>
              </a:rPr>
              <a:t>Video Viewer </a:t>
            </a:r>
          </a:p>
          <a:p>
            <a:pPr marL="367032" indent="-183516" lvl="1">
              <a:lnSpc>
                <a:spcPts val="2380"/>
              </a:lnSpc>
              <a:buFont typeface="Arial"/>
              <a:buChar char="•"/>
            </a:pPr>
            <a:r>
              <a:rPr lang="en-US" sz="1700">
                <a:solidFill>
                  <a:srgbClr val="000000"/>
                </a:solidFill>
                <a:latin typeface="Open Sauce Light"/>
              </a:rPr>
              <a:t>AWS Deployment </a:t>
            </a:r>
          </a:p>
          <a:p>
            <a:pPr marL="367032" indent="-183516" lvl="1">
              <a:lnSpc>
                <a:spcPts val="2380"/>
              </a:lnSpc>
              <a:buFont typeface="Arial"/>
              <a:buChar char="•"/>
            </a:pPr>
            <a:r>
              <a:rPr lang="en-US" sz="1700">
                <a:solidFill>
                  <a:srgbClr val="000000"/>
                </a:solidFill>
                <a:latin typeface="Open Sauce Light"/>
              </a:rPr>
              <a:t>Video Analysis </a:t>
            </a:r>
          </a:p>
          <a:p>
            <a:pPr>
              <a:lnSpc>
                <a:spcPts val="2380"/>
              </a:lnSpc>
            </a:pPr>
          </a:p>
          <a:p>
            <a:pPr>
              <a:lnSpc>
                <a:spcPts val="2380"/>
              </a:lnSpc>
            </a:pPr>
            <a:r>
              <a:rPr lang="en-US" sz="1700">
                <a:solidFill>
                  <a:srgbClr val="000000"/>
                </a:solidFill>
                <a:latin typeface="Open Sauce Light"/>
              </a:rPr>
              <a:t>Documentation</a:t>
            </a:r>
          </a:p>
          <a:p>
            <a:pPr>
              <a:lnSpc>
                <a:spcPts val="2380"/>
              </a:lnSpc>
            </a:pPr>
          </a:p>
          <a:p>
            <a:pPr>
              <a:lnSpc>
                <a:spcPts val="2380"/>
              </a:lnSpc>
            </a:pPr>
            <a:r>
              <a:rPr lang="en-US" sz="1700">
                <a:solidFill>
                  <a:srgbClr val="000000"/>
                </a:solidFill>
                <a:latin typeface="Open Sauce Light"/>
              </a:rPr>
              <a:t>Improvements before Final Release</a:t>
            </a:r>
          </a:p>
          <a:p>
            <a:pPr>
              <a:lnSpc>
                <a:spcPts val="2380"/>
              </a:lnSpc>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5015114">
            <a:off x="9740863" y="2343404"/>
            <a:ext cx="15802157" cy="9423832"/>
          </a:xfrm>
          <a:custGeom>
            <a:avLst/>
            <a:gdLst/>
            <a:ahLst/>
            <a:cxnLst/>
            <a:rect r="r" b="b" t="t" l="l"/>
            <a:pathLst>
              <a:path h="9423832" w="15802157">
                <a:moveTo>
                  <a:pt x="0" y="0"/>
                </a:moveTo>
                <a:lnTo>
                  <a:pt x="15802157" y="0"/>
                </a:lnTo>
                <a:lnTo>
                  <a:pt x="15802157" y="9423832"/>
                </a:lnTo>
                <a:lnTo>
                  <a:pt x="0" y="94238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566398" y="1333975"/>
            <a:ext cx="15433919" cy="7619050"/>
            <a:chOff x="0" y="0"/>
            <a:chExt cx="4064900" cy="2006663"/>
          </a:xfrm>
        </p:grpSpPr>
        <p:sp>
          <p:nvSpPr>
            <p:cNvPr name="Freeform 4" id="4"/>
            <p:cNvSpPr/>
            <p:nvPr/>
          </p:nvSpPr>
          <p:spPr>
            <a:xfrm flipH="false" flipV="false" rot="0">
              <a:off x="0" y="0"/>
              <a:ext cx="4064900" cy="2006663"/>
            </a:xfrm>
            <a:custGeom>
              <a:avLst/>
              <a:gdLst/>
              <a:ahLst/>
              <a:cxnLst/>
              <a:rect r="r" b="b" t="t" l="l"/>
              <a:pathLst>
                <a:path h="2006663" w="4064900">
                  <a:moveTo>
                    <a:pt x="0" y="0"/>
                  </a:moveTo>
                  <a:lnTo>
                    <a:pt x="4064900" y="0"/>
                  </a:lnTo>
                  <a:lnTo>
                    <a:pt x="4064900" y="2006663"/>
                  </a:lnTo>
                  <a:lnTo>
                    <a:pt x="0" y="2006663"/>
                  </a:lnTo>
                  <a:close/>
                </a:path>
              </a:pathLst>
            </a:custGeom>
            <a:solidFill>
              <a:srgbClr val="F5F5F5"/>
            </a:solidFill>
            <a:ln w="38100" cap="sq">
              <a:solidFill>
                <a:srgbClr val="202354"/>
              </a:solidFill>
              <a:prstDash val="solid"/>
              <a:miter/>
            </a:ln>
          </p:spPr>
        </p:sp>
        <p:sp>
          <p:nvSpPr>
            <p:cNvPr name="TextBox 5" id="5"/>
            <p:cNvSpPr txBox="true"/>
            <p:nvPr/>
          </p:nvSpPr>
          <p:spPr>
            <a:xfrm>
              <a:off x="0" y="-28575"/>
              <a:ext cx="4064900" cy="2035238"/>
            </a:xfrm>
            <a:prstGeom prst="rect">
              <a:avLst/>
            </a:prstGeom>
          </p:spPr>
          <p:txBody>
            <a:bodyPr anchor="ctr" rtlCol="false" tIns="50800" lIns="50800" bIns="50800" rIns="50800"/>
            <a:lstStyle/>
            <a:p>
              <a:pPr algn="ctr">
                <a:lnSpc>
                  <a:spcPts val="1869"/>
                </a:lnSpc>
              </a:pPr>
            </a:p>
          </p:txBody>
        </p:sp>
      </p:grpSp>
      <p:sp>
        <p:nvSpPr>
          <p:cNvPr name="TextBox 6" id="6"/>
          <p:cNvSpPr txBox="true"/>
          <p:nvPr/>
        </p:nvSpPr>
        <p:spPr>
          <a:xfrm rot="0">
            <a:off x="2530151" y="3406216"/>
            <a:ext cx="5638725" cy="658495"/>
          </a:xfrm>
          <a:prstGeom prst="rect">
            <a:avLst/>
          </a:prstGeom>
        </p:spPr>
        <p:txBody>
          <a:bodyPr anchor="t" rtlCol="false" tIns="0" lIns="0" bIns="0" rIns="0">
            <a:spAutoFit/>
          </a:bodyPr>
          <a:lstStyle/>
          <a:p>
            <a:pPr algn="just">
              <a:lnSpc>
                <a:spcPts val="5059"/>
              </a:lnSpc>
            </a:pPr>
            <a:r>
              <a:rPr lang="en-US" sz="4599" spc="607">
                <a:solidFill>
                  <a:srgbClr val="000000"/>
                </a:solidFill>
                <a:latin typeface="Open Sauce Medium"/>
              </a:rPr>
              <a:t>REQUIREMENTS</a:t>
            </a:r>
          </a:p>
        </p:txBody>
      </p:sp>
      <p:sp>
        <p:nvSpPr>
          <p:cNvPr name="TextBox 7" id="7"/>
          <p:cNvSpPr txBox="true"/>
          <p:nvPr/>
        </p:nvSpPr>
        <p:spPr>
          <a:xfrm rot="0">
            <a:off x="3032253" y="4792561"/>
            <a:ext cx="4436512" cy="2319528"/>
          </a:xfrm>
          <a:prstGeom prst="rect">
            <a:avLst/>
          </a:prstGeom>
        </p:spPr>
        <p:txBody>
          <a:bodyPr anchor="t" rtlCol="false" tIns="0" lIns="0" bIns="0" rIns="0">
            <a:spAutoFit/>
          </a:bodyPr>
          <a:lstStyle/>
          <a:p>
            <a:pPr>
              <a:lnSpc>
                <a:spcPts val="2646"/>
              </a:lnSpc>
            </a:pPr>
            <a:r>
              <a:rPr lang="en-US" sz="1800">
                <a:solidFill>
                  <a:srgbClr val="000000"/>
                </a:solidFill>
                <a:latin typeface="Open Sauce"/>
              </a:rPr>
              <a:t>Based on the current implementation framework and codebase of the app, and upon reading the available documentation, we have divided the requirements into three broad categories. For the detailed system requirements please refer to SRS. </a:t>
            </a:r>
          </a:p>
        </p:txBody>
      </p:sp>
      <p:sp>
        <p:nvSpPr>
          <p:cNvPr name="AutoShape 8" id="8"/>
          <p:cNvSpPr/>
          <p:nvPr/>
        </p:nvSpPr>
        <p:spPr>
          <a:xfrm flipV="true">
            <a:off x="8654651" y="2652442"/>
            <a:ext cx="0" cy="5211720"/>
          </a:xfrm>
          <a:prstGeom prst="line">
            <a:avLst/>
          </a:prstGeom>
          <a:ln cap="flat" w="38100">
            <a:solidFill>
              <a:srgbClr val="192253"/>
            </a:solidFill>
            <a:prstDash val="solid"/>
            <a:headEnd type="none" len="sm" w="sm"/>
            <a:tailEnd type="none" len="sm" w="sm"/>
          </a:ln>
        </p:spPr>
      </p:sp>
      <p:grpSp>
        <p:nvGrpSpPr>
          <p:cNvPr name="Group 9" id="9"/>
          <p:cNvGrpSpPr>
            <a:grpSpLocks noChangeAspect="true"/>
          </p:cNvGrpSpPr>
          <p:nvPr/>
        </p:nvGrpSpPr>
        <p:grpSpPr>
          <a:xfrm rot="0">
            <a:off x="8469692" y="2467483"/>
            <a:ext cx="369918" cy="369918"/>
            <a:chOff x="6705600" y="1371600"/>
            <a:chExt cx="10972800" cy="10972800"/>
          </a:xfrm>
        </p:grpSpPr>
        <p:sp>
          <p:nvSpPr>
            <p:cNvPr name="Freeform 10" id="10"/>
            <p:cNvSpPr/>
            <p:nvPr/>
          </p:nvSpPr>
          <p:spPr>
            <a:xfrm flipH="false" flipV="false" rot="0">
              <a:off x="6696808" y="1100629"/>
              <a:ext cx="10990383" cy="11514742"/>
            </a:xfrm>
            <a:custGeom>
              <a:avLst/>
              <a:gdLst/>
              <a:ahLst/>
              <a:cxnLst/>
              <a:rect r="r" b="b" t="t" l="l"/>
              <a:pathLst>
                <a:path h="11514742" w="10990383">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gradFill rotWithShape="true">
              <a:gsLst>
                <a:gs pos="0">
                  <a:srgbClr val="B34593">
                    <a:alpha val="100000"/>
                  </a:srgbClr>
                </a:gs>
                <a:gs pos="100000">
                  <a:srgbClr val="151F52">
                    <a:alpha val="100000"/>
                  </a:srgbClr>
                </a:gs>
              </a:gsLst>
              <a:lin ang="5400000"/>
            </a:gradFill>
          </p:spPr>
        </p:sp>
      </p:grpSp>
      <p:grpSp>
        <p:nvGrpSpPr>
          <p:cNvPr name="Group 11" id="11"/>
          <p:cNvGrpSpPr>
            <a:grpSpLocks noChangeAspect="true"/>
          </p:cNvGrpSpPr>
          <p:nvPr/>
        </p:nvGrpSpPr>
        <p:grpSpPr>
          <a:xfrm rot="0">
            <a:off x="8469692" y="4447221"/>
            <a:ext cx="369918" cy="369918"/>
            <a:chOff x="6705600" y="1371600"/>
            <a:chExt cx="10972800" cy="10972800"/>
          </a:xfrm>
        </p:grpSpPr>
        <p:sp>
          <p:nvSpPr>
            <p:cNvPr name="Freeform 12" id="12"/>
            <p:cNvSpPr/>
            <p:nvPr/>
          </p:nvSpPr>
          <p:spPr>
            <a:xfrm flipH="false" flipV="false" rot="0">
              <a:off x="6696808" y="1100629"/>
              <a:ext cx="10990383" cy="11514742"/>
            </a:xfrm>
            <a:custGeom>
              <a:avLst/>
              <a:gdLst/>
              <a:ahLst/>
              <a:cxnLst/>
              <a:rect r="r" b="b" t="t" l="l"/>
              <a:pathLst>
                <a:path h="11514742" w="10990383">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gradFill rotWithShape="true">
              <a:gsLst>
                <a:gs pos="0">
                  <a:srgbClr val="B34593">
                    <a:alpha val="100000"/>
                  </a:srgbClr>
                </a:gs>
                <a:gs pos="100000">
                  <a:srgbClr val="151F52">
                    <a:alpha val="100000"/>
                  </a:srgbClr>
                </a:gs>
              </a:gsLst>
              <a:lin ang="5400000"/>
            </a:gradFill>
          </p:spPr>
        </p:sp>
      </p:grpSp>
      <p:sp>
        <p:nvSpPr>
          <p:cNvPr name="TextBox 13" id="13"/>
          <p:cNvSpPr txBox="true"/>
          <p:nvPr/>
        </p:nvSpPr>
        <p:spPr>
          <a:xfrm rot="0">
            <a:off x="9054139" y="2441888"/>
            <a:ext cx="7492545" cy="480060"/>
          </a:xfrm>
          <a:prstGeom prst="rect">
            <a:avLst/>
          </a:prstGeom>
        </p:spPr>
        <p:txBody>
          <a:bodyPr anchor="t" rtlCol="false" tIns="0" lIns="0" bIns="0" rIns="0">
            <a:spAutoFit/>
          </a:bodyPr>
          <a:lstStyle/>
          <a:p>
            <a:pPr algn="just">
              <a:lnSpc>
                <a:spcPts val="3630"/>
              </a:lnSpc>
            </a:pPr>
            <a:r>
              <a:rPr lang="en-US" sz="3300" spc="105">
                <a:solidFill>
                  <a:srgbClr val="000000"/>
                </a:solidFill>
                <a:latin typeface="Open Sauce Medium"/>
              </a:rPr>
              <a:t>React Native + NodeJS (Frontend)</a:t>
            </a:r>
          </a:p>
        </p:txBody>
      </p:sp>
      <p:sp>
        <p:nvSpPr>
          <p:cNvPr name="TextBox 14" id="14"/>
          <p:cNvSpPr txBox="true"/>
          <p:nvPr/>
        </p:nvSpPr>
        <p:spPr>
          <a:xfrm rot="0">
            <a:off x="9054139" y="4401675"/>
            <a:ext cx="6643378" cy="480060"/>
          </a:xfrm>
          <a:prstGeom prst="rect">
            <a:avLst/>
          </a:prstGeom>
        </p:spPr>
        <p:txBody>
          <a:bodyPr anchor="t" rtlCol="false" tIns="0" lIns="0" bIns="0" rIns="0">
            <a:spAutoFit/>
          </a:bodyPr>
          <a:lstStyle/>
          <a:p>
            <a:pPr algn="just">
              <a:lnSpc>
                <a:spcPts val="3630"/>
              </a:lnSpc>
            </a:pPr>
            <a:r>
              <a:rPr lang="en-US" sz="3300" spc="105">
                <a:solidFill>
                  <a:srgbClr val="000000"/>
                </a:solidFill>
                <a:latin typeface="Open Sauce Medium"/>
              </a:rPr>
              <a:t>Python3 + Flask (Backend)</a:t>
            </a:r>
          </a:p>
        </p:txBody>
      </p:sp>
      <p:sp>
        <p:nvSpPr>
          <p:cNvPr name="TextBox 15" id="15"/>
          <p:cNvSpPr txBox="true"/>
          <p:nvPr/>
        </p:nvSpPr>
        <p:spPr>
          <a:xfrm rot="0">
            <a:off x="9144000" y="3103170"/>
            <a:ext cx="7022611" cy="1018794"/>
          </a:xfrm>
          <a:prstGeom prst="rect">
            <a:avLst/>
          </a:prstGeom>
        </p:spPr>
        <p:txBody>
          <a:bodyPr anchor="t" rtlCol="false" tIns="0" lIns="0" bIns="0" rIns="0">
            <a:spAutoFit/>
          </a:bodyPr>
          <a:lstStyle/>
          <a:p>
            <a:pPr marL="302262" indent="-151131" lvl="1">
              <a:lnSpc>
                <a:spcPts val="2058"/>
              </a:lnSpc>
              <a:buFont typeface="Arial"/>
              <a:buChar char="•"/>
            </a:pPr>
            <a:r>
              <a:rPr lang="en-US" sz="1400">
                <a:solidFill>
                  <a:srgbClr val="000000"/>
                </a:solidFill>
                <a:latin typeface="Open Sauce Light"/>
              </a:rPr>
              <a:t>Support for third party tools</a:t>
            </a:r>
          </a:p>
          <a:p>
            <a:pPr marL="302262" indent="-151131" lvl="1">
              <a:lnSpc>
                <a:spcPts val="2058"/>
              </a:lnSpc>
              <a:buFont typeface="Arial"/>
              <a:buChar char="•"/>
            </a:pPr>
            <a:r>
              <a:rPr lang="en-US" sz="1400">
                <a:solidFill>
                  <a:srgbClr val="000000"/>
                </a:solidFill>
                <a:latin typeface="Open Sauce Light"/>
              </a:rPr>
              <a:t>Fast and Responsive across cross platforms </a:t>
            </a:r>
          </a:p>
          <a:p>
            <a:pPr marL="302262" indent="-151131" lvl="1">
              <a:lnSpc>
                <a:spcPts val="2058"/>
              </a:lnSpc>
              <a:buFont typeface="Arial"/>
              <a:buChar char="•"/>
            </a:pPr>
            <a:r>
              <a:rPr lang="en-US" sz="1400">
                <a:solidFill>
                  <a:srgbClr val="000000"/>
                </a:solidFill>
                <a:latin typeface="Open Sauce Light"/>
              </a:rPr>
              <a:t>Extensive Documentation and Tutorials</a:t>
            </a:r>
          </a:p>
          <a:p>
            <a:pPr marL="302262" indent="-151131" lvl="1">
              <a:lnSpc>
                <a:spcPts val="2058"/>
              </a:lnSpc>
              <a:buFont typeface="Arial"/>
              <a:buChar char="•"/>
            </a:pPr>
            <a:r>
              <a:rPr lang="en-US" sz="1400">
                <a:solidFill>
                  <a:srgbClr val="000000"/>
                </a:solidFill>
                <a:latin typeface="Open Sauce Light"/>
              </a:rPr>
              <a:t>Good for lightweight application  </a:t>
            </a:r>
          </a:p>
        </p:txBody>
      </p:sp>
      <p:sp>
        <p:nvSpPr>
          <p:cNvPr name="TextBox 16" id="16"/>
          <p:cNvSpPr txBox="true"/>
          <p:nvPr/>
        </p:nvSpPr>
        <p:spPr>
          <a:xfrm rot="0">
            <a:off x="9144000" y="5105400"/>
            <a:ext cx="6986316" cy="1018794"/>
          </a:xfrm>
          <a:prstGeom prst="rect">
            <a:avLst/>
          </a:prstGeom>
        </p:spPr>
        <p:txBody>
          <a:bodyPr anchor="t" rtlCol="false" tIns="0" lIns="0" bIns="0" rIns="0">
            <a:spAutoFit/>
          </a:bodyPr>
          <a:lstStyle/>
          <a:p>
            <a:pPr marL="302262" indent="-151131" lvl="1">
              <a:lnSpc>
                <a:spcPts val="2058"/>
              </a:lnSpc>
              <a:buFont typeface="Arial"/>
              <a:buChar char="•"/>
            </a:pPr>
            <a:r>
              <a:rPr lang="en-US" sz="1400">
                <a:solidFill>
                  <a:srgbClr val="000000"/>
                </a:solidFill>
                <a:latin typeface="Open Sauce Light"/>
              </a:rPr>
              <a:t>More control over app design</a:t>
            </a:r>
          </a:p>
          <a:p>
            <a:pPr marL="302262" indent="-151131" lvl="1">
              <a:lnSpc>
                <a:spcPts val="2058"/>
              </a:lnSpc>
              <a:buFont typeface="Arial"/>
              <a:buChar char="•"/>
            </a:pPr>
            <a:r>
              <a:rPr lang="en-US" sz="1400">
                <a:solidFill>
                  <a:srgbClr val="000000"/>
                </a:solidFill>
                <a:latin typeface="Open Sauce Light"/>
              </a:rPr>
              <a:t>Easily scalable for smaller applications</a:t>
            </a:r>
          </a:p>
          <a:p>
            <a:pPr marL="302262" indent="-151131" lvl="1">
              <a:lnSpc>
                <a:spcPts val="2058"/>
              </a:lnSpc>
              <a:buFont typeface="Arial"/>
              <a:buChar char="•"/>
            </a:pPr>
            <a:r>
              <a:rPr lang="en-US" sz="1400">
                <a:solidFill>
                  <a:srgbClr val="000000"/>
                </a:solidFill>
                <a:latin typeface="Open Sauce Light"/>
              </a:rPr>
              <a:t>Python Libraries for AI-ML Support </a:t>
            </a:r>
          </a:p>
          <a:p>
            <a:pPr marL="302262" indent="-151131" lvl="1">
              <a:lnSpc>
                <a:spcPts val="2058"/>
              </a:lnSpc>
              <a:buFont typeface="Arial"/>
              <a:buChar char="•"/>
            </a:pPr>
            <a:r>
              <a:rPr lang="en-US" sz="1400">
                <a:solidFill>
                  <a:srgbClr val="000000"/>
                </a:solidFill>
                <a:latin typeface="Open Sauce Light"/>
              </a:rPr>
              <a:t>Flexibility on Structuring </a:t>
            </a:r>
          </a:p>
        </p:txBody>
      </p:sp>
      <p:grpSp>
        <p:nvGrpSpPr>
          <p:cNvPr name="Group 17" id="17"/>
          <p:cNvGrpSpPr>
            <a:grpSpLocks noChangeAspect="true"/>
          </p:cNvGrpSpPr>
          <p:nvPr/>
        </p:nvGrpSpPr>
        <p:grpSpPr>
          <a:xfrm rot="0">
            <a:off x="8469692" y="6360189"/>
            <a:ext cx="369918" cy="369918"/>
            <a:chOff x="6705600" y="1371600"/>
            <a:chExt cx="10972800" cy="10972800"/>
          </a:xfrm>
        </p:grpSpPr>
        <p:sp>
          <p:nvSpPr>
            <p:cNvPr name="Freeform 18" id="18"/>
            <p:cNvSpPr/>
            <p:nvPr/>
          </p:nvSpPr>
          <p:spPr>
            <a:xfrm flipH="false" flipV="false" rot="0">
              <a:off x="6696808" y="1100629"/>
              <a:ext cx="10990383" cy="11514742"/>
            </a:xfrm>
            <a:custGeom>
              <a:avLst/>
              <a:gdLst/>
              <a:ahLst/>
              <a:cxnLst/>
              <a:rect r="r" b="b" t="t" l="l"/>
              <a:pathLst>
                <a:path h="11514742" w="10990383">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gradFill rotWithShape="true">
              <a:gsLst>
                <a:gs pos="0">
                  <a:srgbClr val="B34593">
                    <a:alpha val="100000"/>
                  </a:srgbClr>
                </a:gs>
                <a:gs pos="100000">
                  <a:srgbClr val="151F52">
                    <a:alpha val="100000"/>
                  </a:srgbClr>
                </a:gs>
              </a:gsLst>
              <a:lin ang="5400000"/>
            </a:gradFill>
          </p:spPr>
        </p:sp>
      </p:grpSp>
      <p:sp>
        <p:nvSpPr>
          <p:cNvPr name="TextBox 19" id="19"/>
          <p:cNvSpPr txBox="true"/>
          <p:nvPr/>
        </p:nvSpPr>
        <p:spPr>
          <a:xfrm rot="0">
            <a:off x="9054139" y="6355762"/>
            <a:ext cx="6061091" cy="480060"/>
          </a:xfrm>
          <a:prstGeom prst="rect">
            <a:avLst/>
          </a:prstGeom>
        </p:spPr>
        <p:txBody>
          <a:bodyPr anchor="t" rtlCol="false" tIns="0" lIns="0" bIns="0" rIns="0">
            <a:spAutoFit/>
          </a:bodyPr>
          <a:lstStyle/>
          <a:p>
            <a:pPr algn="just">
              <a:lnSpc>
                <a:spcPts val="3630"/>
              </a:lnSpc>
            </a:pPr>
            <a:r>
              <a:rPr lang="en-US" sz="3300" spc="105">
                <a:solidFill>
                  <a:srgbClr val="000000"/>
                </a:solidFill>
                <a:latin typeface="Open Sauce Medium"/>
              </a:rPr>
              <a:t>ExpoGo (Phone Rendering)</a:t>
            </a:r>
          </a:p>
        </p:txBody>
      </p:sp>
      <p:sp>
        <p:nvSpPr>
          <p:cNvPr name="TextBox 20" id="20"/>
          <p:cNvSpPr txBox="true"/>
          <p:nvPr/>
        </p:nvSpPr>
        <p:spPr>
          <a:xfrm rot="0">
            <a:off x="2530151" y="2590161"/>
            <a:ext cx="4436512" cy="711199"/>
          </a:xfrm>
          <a:prstGeom prst="rect">
            <a:avLst/>
          </a:prstGeom>
        </p:spPr>
        <p:txBody>
          <a:bodyPr anchor="t" rtlCol="false" tIns="0" lIns="0" bIns="0" rIns="0">
            <a:spAutoFit/>
          </a:bodyPr>
          <a:lstStyle/>
          <a:p>
            <a:pPr>
              <a:lnSpc>
                <a:spcPts val="5499"/>
              </a:lnSpc>
            </a:pPr>
            <a:r>
              <a:rPr lang="en-US" sz="4999" spc="159">
                <a:solidFill>
                  <a:srgbClr val="000000"/>
                </a:solidFill>
                <a:latin typeface="Days"/>
              </a:rPr>
              <a:t>Technology</a:t>
            </a:r>
          </a:p>
        </p:txBody>
      </p:sp>
      <p:sp>
        <p:nvSpPr>
          <p:cNvPr name="AutoShape 21" id="21"/>
          <p:cNvSpPr/>
          <p:nvPr/>
        </p:nvSpPr>
        <p:spPr>
          <a:xfrm flipH="true" flipV="true">
            <a:off x="-7687792" y="4439071"/>
            <a:ext cx="15156557" cy="0"/>
          </a:xfrm>
          <a:prstGeom prst="line">
            <a:avLst/>
          </a:prstGeom>
          <a:ln cap="flat" w="76200">
            <a:solidFill>
              <a:srgbClr val="C23A97"/>
            </a:solidFill>
            <a:prstDash val="solid"/>
            <a:headEnd type="none" len="sm" w="sm"/>
            <a:tailEnd type="none" len="sm" w="sm"/>
          </a:ln>
        </p:spPr>
      </p:sp>
      <p:sp>
        <p:nvSpPr>
          <p:cNvPr name="TextBox 22" id="22"/>
          <p:cNvSpPr txBox="true"/>
          <p:nvPr/>
        </p:nvSpPr>
        <p:spPr>
          <a:xfrm rot="0">
            <a:off x="9144000" y="7017220"/>
            <a:ext cx="6986316" cy="1533144"/>
          </a:xfrm>
          <a:prstGeom prst="rect">
            <a:avLst/>
          </a:prstGeom>
        </p:spPr>
        <p:txBody>
          <a:bodyPr anchor="t" rtlCol="false" tIns="0" lIns="0" bIns="0" rIns="0">
            <a:spAutoFit/>
          </a:bodyPr>
          <a:lstStyle/>
          <a:p>
            <a:pPr marL="302262" indent="-151131" lvl="1">
              <a:lnSpc>
                <a:spcPts val="2058"/>
              </a:lnSpc>
              <a:buFont typeface="Arial"/>
              <a:buChar char="•"/>
            </a:pPr>
            <a:r>
              <a:rPr lang="en-US" sz="1400">
                <a:solidFill>
                  <a:srgbClr val="000000"/>
                </a:solidFill>
                <a:latin typeface="Open Sauce Light"/>
              </a:rPr>
              <a:t>Runs seamlessly on both iOS and Android platforms without the need for separate codebases.</a:t>
            </a:r>
          </a:p>
          <a:p>
            <a:pPr marL="302262" indent="-151131" lvl="1">
              <a:lnSpc>
                <a:spcPts val="2058"/>
              </a:lnSpc>
              <a:buFont typeface="Arial"/>
              <a:buChar char="•"/>
            </a:pPr>
            <a:r>
              <a:rPr lang="en-US" sz="1400">
                <a:solidFill>
                  <a:srgbClr val="000000"/>
                </a:solidFill>
                <a:latin typeface="Open Sauce Light"/>
              </a:rPr>
              <a:t>Supports hot reloading, allowing developers to see changes in real-time as they modify code.</a:t>
            </a:r>
          </a:p>
          <a:p>
            <a:pPr marL="302262" indent="-151131" lvl="1">
              <a:lnSpc>
                <a:spcPts val="2058"/>
              </a:lnSpc>
              <a:buFont typeface="Arial"/>
              <a:buChar char="•"/>
            </a:pPr>
            <a:r>
              <a:rPr lang="en-US" sz="1400">
                <a:solidFill>
                  <a:srgbClr val="000000"/>
                </a:solidFill>
                <a:latin typeface="Open Sauce Light"/>
              </a:rPr>
              <a:t>Provides access to native device features and APIs through its extensive library of pre-built modules. </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DAF_rPGTx0c</dc:identifier>
  <dcterms:modified xsi:type="dcterms:W3CDTF">2011-08-01T06:04:30Z</dcterms:modified>
  <cp:revision>1</cp:revision>
  <dc:title>Dark Modern Corporate App Development Startup Pitch Deck Presentation</dc:title>
</cp:coreProperties>
</file>